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7"/>
  </p:notesMasterIdLst>
  <p:sldIdLst>
    <p:sldId id="374" r:id="rId2"/>
    <p:sldId id="317" r:id="rId3"/>
    <p:sldId id="319" r:id="rId4"/>
    <p:sldId id="318" r:id="rId5"/>
    <p:sldId id="314" r:id="rId6"/>
    <p:sldId id="517" r:id="rId7"/>
    <p:sldId id="320" r:id="rId8"/>
    <p:sldId id="377" r:id="rId9"/>
    <p:sldId id="378" r:id="rId10"/>
    <p:sldId id="325" r:id="rId11"/>
    <p:sldId id="326" r:id="rId12"/>
    <p:sldId id="387" r:id="rId13"/>
    <p:sldId id="386" r:id="rId14"/>
    <p:sldId id="329" r:id="rId15"/>
    <p:sldId id="395" r:id="rId16"/>
    <p:sldId id="392" r:id="rId17"/>
    <p:sldId id="389" r:id="rId18"/>
    <p:sldId id="334" r:id="rId19"/>
    <p:sldId id="393" r:id="rId20"/>
    <p:sldId id="394" r:id="rId21"/>
    <p:sldId id="396" r:id="rId22"/>
    <p:sldId id="397" r:id="rId23"/>
    <p:sldId id="384" r:id="rId24"/>
    <p:sldId id="330" r:id="rId25"/>
    <p:sldId id="379" r:id="rId26"/>
  </p:sldIdLst>
  <p:sldSz cx="12192000" cy="68580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Callard" initials="CC" lastIdx="1" clrIdx="0">
    <p:extLst>
      <p:ext uri="{19B8F6BF-5375-455C-9EA6-DF929625EA0E}">
        <p15:presenceInfo xmlns:p15="http://schemas.microsoft.com/office/powerpoint/2012/main" userId="64f12e0c4aa5ff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4183" autoAdjust="0"/>
  </p:normalViewPr>
  <p:slideViewPr>
    <p:cSldViewPr snapToGrid="0">
      <p:cViewPr varScale="1">
        <p:scale>
          <a:sx n="67" d="100"/>
          <a:sy n="67" d="100"/>
        </p:scale>
        <p:origin x="1025" y="2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ynth\Dropbox\Litigation-replacement-dec2021\settlement\settlelment%20finances%20-%20sunbur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ynth\Dropbox\Litigation-replacement-dec2021\settlement\Settlement%20Finan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ynth\Dropbox\Litigation-replacement-dec2021\settlement\Settlement%20Financ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CA" sz="2000"/>
              <a:t>Tobacco industry payments to governments and individuals ($millions)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538523919661881E-2"/>
          <c:y val="0.14415453644146786"/>
          <c:w val="0.95892295216067625"/>
          <c:h val="0.64175658106081945"/>
        </c:manualLayout>
      </c:layout>
      <c:barChart>
        <c:barDir val="col"/>
        <c:grouping val="stacked"/>
        <c:varyColors val="0"/>
        <c:ser>
          <c:idx val="0"/>
          <c:order val="0"/>
          <c:tx>
            <c:strRef>
              <c:f>Sheet2!$I$2</c:f>
              <c:strCache>
                <c:ptCount val="1"/>
                <c:pt idx="0">
                  <c:v>Upfront (immediate) payment</c:v>
                </c:pt>
              </c:strCache>
            </c:strRef>
          </c:tx>
          <c:spPr>
            <a:solidFill>
              <a:schemeClr val="accent1"/>
            </a:solidFill>
            <a:ln>
              <a:noFill/>
            </a:ln>
            <a:effectLst/>
          </c:spPr>
          <c:invertIfNegative val="0"/>
          <c:dLbls>
            <c:dLbl>
              <c:idx val="17"/>
              <c:layout>
                <c:manualLayout>
                  <c:x val="0"/>
                  <c:y val="-3.05249940797332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D2-4C96-AFCE-9E83583C0175}"/>
                </c:ext>
              </c:extLst>
            </c:dLbl>
            <c:dLbl>
              <c:idx val="18"/>
              <c:layout>
                <c:manualLayout>
                  <c:x val="7.4685541526043203E-3"/>
                  <c:y val="-3.5937997821869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8D2-4C96-AFCE-9E83583C0175}"/>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Sheet2!$H$3:$H$21</c:f>
              <c:strCache>
                <c:ptCount val="19"/>
                <c:pt idx="0">
                  <c:v>BC</c:v>
                </c:pt>
                <c:pt idx="1">
                  <c:v>AB</c:v>
                </c:pt>
                <c:pt idx="2">
                  <c:v>SK</c:v>
                </c:pt>
                <c:pt idx="3">
                  <c:v>MB</c:v>
                </c:pt>
                <c:pt idx="4">
                  <c:v>ON</c:v>
                </c:pt>
                <c:pt idx="5">
                  <c:v>QC</c:v>
                </c:pt>
                <c:pt idx="6">
                  <c:v>NB</c:v>
                </c:pt>
                <c:pt idx="7">
                  <c:v>NS</c:v>
                </c:pt>
                <c:pt idx="8">
                  <c:v>PE</c:v>
                </c:pt>
                <c:pt idx="9">
                  <c:v>NF</c:v>
                </c:pt>
                <c:pt idx="10">
                  <c:v>YK</c:v>
                </c:pt>
                <c:pt idx="11">
                  <c:v>NT</c:v>
                </c:pt>
                <c:pt idx="12">
                  <c:v>NU</c:v>
                </c:pt>
                <c:pt idx="13">
                  <c:v>Quebec Class action</c:v>
                </c:pt>
                <c:pt idx="14">
                  <c:v>Pan Canadian Claimants</c:v>
                </c:pt>
                <c:pt idx="15">
                  <c:v>Cy-Pres Foundation</c:v>
                </c:pt>
                <c:pt idx="16">
                  <c:v>Farmers</c:v>
                </c:pt>
                <c:pt idx="17">
                  <c:v>Light Cigrettes</c:v>
                </c:pt>
                <c:pt idx="18">
                  <c:v>Misc. </c:v>
                </c:pt>
              </c:strCache>
            </c:strRef>
          </c:cat>
          <c:val>
            <c:numRef>
              <c:f>Sheet2!$I$3:$I$21</c:f>
              <c:numCache>
                <c:formatCode>_-"$"* #,##0_-;\-"$"* #,##0_-;_-"$"* "-"??_-;_-@_-</c:formatCode>
                <c:ptCount val="19"/>
                <c:pt idx="0">
                  <c:v>897.49142000000006</c:v>
                </c:pt>
                <c:pt idx="1">
                  <c:v>783.13894400000004</c:v>
                </c:pt>
                <c:pt idx="2">
                  <c:v>178.53697399999999</c:v>
                </c:pt>
                <c:pt idx="3">
                  <c:v>280.65290399999998</c:v>
                </c:pt>
                <c:pt idx="4">
                  <c:v>1784.6937219999998</c:v>
                </c:pt>
                <c:pt idx="5">
                  <c:v>1663.6740959999997</c:v>
                </c:pt>
                <c:pt idx="6">
                  <c:v>149.57363400000003</c:v>
                </c:pt>
                <c:pt idx="7">
                  <c:v>196.85148000000001</c:v>
                </c:pt>
                <c:pt idx="8">
                  <c:v>40.933199999999999</c:v>
                </c:pt>
                <c:pt idx="9">
                  <c:v>133.16314199999999</c:v>
                </c:pt>
                <c:pt idx="10">
                  <c:v>24.640546000000001</c:v>
                </c:pt>
                <c:pt idx="11">
                  <c:v>45.082338</c:v>
                </c:pt>
                <c:pt idx="12">
                  <c:v>23.53659</c:v>
                </c:pt>
                <c:pt idx="13">
                  <c:v>3869</c:v>
                </c:pt>
                <c:pt idx="14">
                  <c:v>1750</c:v>
                </c:pt>
                <c:pt idx="15">
                  <c:v>500</c:v>
                </c:pt>
                <c:pt idx="16">
                  <c:v>15</c:v>
                </c:pt>
                <c:pt idx="17">
                  <c:v>15</c:v>
                </c:pt>
                <c:pt idx="18">
                  <c:v>105</c:v>
                </c:pt>
              </c:numCache>
            </c:numRef>
          </c:val>
          <c:extLst>
            <c:ext xmlns:c16="http://schemas.microsoft.com/office/drawing/2014/chart" uri="{C3380CC4-5D6E-409C-BE32-E72D297353CC}">
              <c16:uniqueId val="{00000000-16E5-40A9-8519-29849C57AB4A}"/>
            </c:ext>
          </c:extLst>
        </c:ser>
        <c:ser>
          <c:idx val="1"/>
          <c:order val="1"/>
          <c:tx>
            <c:strRef>
              <c:f>Sheet2!$J$2</c:f>
              <c:strCache>
                <c:ptCount val="1"/>
                <c:pt idx="0">
                  <c:v>Deferred annual payments</c:v>
                </c:pt>
              </c:strCache>
            </c:strRef>
          </c:tx>
          <c:spPr>
            <a:solidFill>
              <a:schemeClr val="accent2"/>
            </a:solidFill>
            <a:ln>
              <a:noFill/>
            </a:ln>
            <a:effectLst/>
          </c:spPr>
          <c:invertIfNegative val="0"/>
          <c:cat>
            <c:strRef>
              <c:f>Sheet2!$H$3:$H$21</c:f>
              <c:strCache>
                <c:ptCount val="19"/>
                <c:pt idx="0">
                  <c:v>BC</c:v>
                </c:pt>
                <c:pt idx="1">
                  <c:v>AB</c:v>
                </c:pt>
                <c:pt idx="2">
                  <c:v>SK</c:v>
                </c:pt>
                <c:pt idx="3">
                  <c:v>MB</c:v>
                </c:pt>
                <c:pt idx="4">
                  <c:v>ON</c:v>
                </c:pt>
                <c:pt idx="5">
                  <c:v>QC</c:v>
                </c:pt>
                <c:pt idx="6">
                  <c:v>NB</c:v>
                </c:pt>
                <c:pt idx="7">
                  <c:v>NS</c:v>
                </c:pt>
                <c:pt idx="8">
                  <c:v>PE</c:v>
                </c:pt>
                <c:pt idx="9">
                  <c:v>NF</c:v>
                </c:pt>
                <c:pt idx="10">
                  <c:v>YK</c:v>
                </c:pt>
                <c:pt idx="11">
                  <c:v>NT</c:v>
                </c:pt>
                <c:pt idx="12">
                  <c:v>NU</c:v>
                </c:pt>
                <c:pt idx="13">
                  <c:v>Quebec Class action</c:v>
                </c:pt>
                <c:pt idx="14">
                  <c:v>Pan Canadian Claimants</c:v>
                </c:pt>
                <c:pt idx="15">
                  <c:v>Cy-Pres Foundation</c:v>
                </c:pt>
                <c:pt idx="16">
                  <c:v>Farmers</c:v>
                </c:pt>
                <c:pt idx="17">
                  <c:v>Light Cigrettes</c:v>
                </c:pt>
                <c:pt idx="18">
                  <c:v>Misc. </c:v>
                </c:pt>
              </c:strCache>
            </c:strRef>
          </c:cat>
          <c:val>
            <c:numRef>
              <c:f>Sheet2!$J$3:$J$21</c:f>
              <c:numCache>
                <c:formatCode>_-"$"* #,##0_-;\-"$"* #,##0_-;_-"$"* "-"??_-;_-@_-</c:formatCode>
                <c:ptCount val="19"/>
                <c:pt idx="0">
                  <c:v>2680.46333</c:v>
                </c:pt>
                <c:pt idx="1">
                  <c:v>2338.936256</c:v>
                </c:pt>
                <c:pt idx="2">
                  <c:v>533.22160099999996</c:v>
                </c:pt>
                <c:pt idx="3">
                  <c:v>838.20279599999992</c:v>
                </c:pt>
                <c:pt idx="4">
                  <c:v>5330.1970030000002</c:v>
                </c:pt>
                <c:pt idx="5">
                  <c:v>4968.7577039999996</c:v>
                </c:pt>
                <c:pt idx="6">
                  <c:v>446.71919100000008</c:v>
                </c:pt>
                <c:pt idx="7">
                  <c:v>587.92002000000002</c:v>
                </c:pt>
                <c:pt idx="8">
                  <c:v>122.2518</c:v>
                </c:pt>
                <c:pt idx="9">
                  <c:v>397.70733300000001</c:v>
                </c:pt>
                <c:pt idx="10">
                  <c:v>73.591879000000006</c:v>
                </c:pt>
                <c:pt idx="11">
                  <c:v>134.643687</c:v>
                </c:pt>
                <c:pt idx="12">
                  <c:v>70.294785000000005</c:v>
                </c:pt>
                <c:pt idx="13">
                  <c:v>250</c:v>
                </c:pt>
                <c:pt idx="14">
                  <c:v>500</c:v>
                </c:pt>
                <c:pt idx="15">
                  <c:v>500</c:v>
                </c:pt>
              </c:numCache>
            </c:numRef>
          </c:val>
          <c:extLst>
            <c:ext xmlns:c16="http://schemas.microsoft.com/office/drawing/2014/chart" uri="{C3380CC4-5D6E-409C-BE32-E72D297353CC}">
              <c16:uniqueId val="{00000001-16E5-40A9-8519-29849C57AB4A}"/>
            </c:ext>
          </c:extLst>
        </c:ser>
        <c:dLbls>
          <c:showLegendKey val="0"/>
          <c:showVal val="0"/>
          <c:showCatName val="0"/>
          <c:showSerName val="0"/>
          <c:showPercent val="0"/>
          <c:showBubbleSize val="0"/>
        </c:dLbls>
        <c:gapWidth val="32"/>
        <c:overlap val="100"/>
        <c:axId val="1049794239"/>
        <c:axId val="1049792799"/>
      </c:barChart>
      <c:lineChart>
        <c:grouping val="standard"/>
        <c:varyColors val="0"/>
        <c:ser>
          <c:idx val="2"/>
          <c:order val="2"/>
          <c:tx>
            <c:strRef>
              <c:f>Sheet2!$K$2</c:f>
              <c:strCache>
                <c:ptCount val="1"/>
                <c:pt idx="0">
                  <c:v>Total</c:v>
                </c:pt>
              </c:strCache>
            </c:strRef>
          </c:tx>
          <c:spPr>
            <a:ln w="28575" cap="rnd">
              <a:noFill/>
              <a:round/>
            </a:ln>
            <a:effectLst/>
          </c:spPr>
          <c:marker>
            <c:symbol val="none"/>
          </c:marker>
          <c:dLbls>
            <c:dLbl>
              <c:idx val="10"/>
              <c:layout>
                <c:manualLayout>
                  <c:x val="-3.5433731871849089E-2"/>
                  <c:y val="-4.675641944908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2-4C96-AFCE-9E83583C0175}"/>
                </c:ext>
              </c:extLst>
            </c:dLbl>
            <c:dLbl>
              <c:idx val="11"/>
              <c:layout>
                <c:manualLayout>
                  <c:x val="-4.1109833027828301E-2"/>
                  <c:y val="-6.3511268955572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D2-4C96-AFCE-9E83583C0175}"/>
                </c:ext>
              </c:extLst>
            </c:dLbl>
            <c:dLbl>
              <c:idx val="16"/>
              <c:layout>
                <c:manualLayout>
                  <c:x val="-3.3566593333697943E-2"/>
                  <c:y val="-9.07378994036197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D2-4C96-AFCE-9E83583C0175}"/>
                </c:ext>
              </c:extLst>
            </c:dLbl>
            <c:dLbl>
              <c:idx val="17"/>
              <c:layout>
                <c:manualLayout>
                  <c:x val="-3.1699454795546859E-2"/>
                  <c:y val="-9.2832255591931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D2-4C96-AFCE-9E83583C0175}"/>
                </c:ext>
              </c:extLst>
            </c:dLbl>
            <c:dLbl>
              <c:idx val="18"/>
              <c:layout>
                <c:manualLayout>
                  <c:x val="-1.3065706222364144E-2"/>
                  <c:y val="-8.23604746503744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D2-4C96-AFCE-9E83583C017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Sheet2!$H$3:$H$21</c:f>
              <c:strCache>
                <c:ptCount val="19"/>
                <c:pt idx="0">
                  <c:v>BC</c:v>
                </c:pt>
                <c:pt idx="1">
                  <c:v>AB</c:v>
                </c:pt>
                <c:pt idx="2">
                  <c:v>SK</c:v>
                </c:pt>
                <c:pt idx="3">
                  <c:v>MB</c:v>
                </c:pt>
                <c:pt idx="4">
                  <c:v>ON</c:v>
                </c:pt>
                <c:pt idx="5">
                  <c:v>QC</c:v>
                </c:pt>
                <c:pt idx="6">
                  <c:v>NB</c:v>
                </c:pt>
                <c:pt idx="7">
                  <c:v>NS</c:v>
                </c:pt>
                <c:pt idx="8">
                  <c:v>PE</c:v>
                </c:pt>
                <c:pt idx="9">
                  <c:v>NF</c:v>
                </c:pt>
                <c:pt idx="10">
                  <c:v>YK</c:v>
                </c:pt>
                <c:pt idx="11">
                  <c:v>NT</c:v>
                </c:pt>
                <c:pt idx="12">
                  <c:v>NU</c:v>
                </c:pt>
                <c:pt idx="13">
                  <c:v>Quebec Class action</c:v>
                </c:pt>
                <c:pt idx="14">
                  <c:v>Pan Canadian Claimants</c:v>
                </c:pt>
                <c:pt idx="15">
                  <c:v>Cy-Pres Foundation</c:v>
                </c:pt>
                <c:pt idx="16">
                  <c:v>Farmers</c:v>
                </c:pt>
                <c:pt idx="17">
                  <c:v>Light Cigrettes</c:v>
                </c:pt>
                <c:pt idx="18">
                  <c:v>Misc. </c:v>
                </c:pt>
              </c:strCache>
            </c:strRef>
          </c:cat>
          <c:val>
            <c:numRef>
              <c:f>Sheet2!$K$3:$K$21</c:f>
              <c:numCache>
                <c:formatCode>_-"$"* #,##0_-;\-"$"* #,##0_-;_-"$"* "-"??_-;_-@_-</c:formatCode>
                <c:ptCount val="19"/>
                <c:pt idx="0">
                  <c:v>3577.9547499999999</c:v>
                </c:pt>
                <c:pt idx="1">
                  <c:v>3122.0752000000002</c:v>
                </c:pt>
                <c:pt idx="2">
                  <c:v>711.75857499999995</c:v>
                </c:pt>
                <c:pt idx="3">
                  <c:v>1118.8556999999998</c:v>
                </c:pt>
                <c:pt idx="4">
                  <c:v>7114.8907250000002</c:v>
                </c:pt>
                <c:pt idx="5">
                  <c:v>6632.4317999999994</c:v>
                </c:pt>
                <c:pt idx="6">
                  <c:v>596.29282500000011</c:v>
                </c:pt>
                <c:pt idx="7">
                  <c:v>784.77150000000006</c:v>
                </c:pt>
                <c:pt idx="8">
                  <c:v>163.185</c:v>
                </c:pt>
                <c:pt idx="9">
                  <c:v>530.87047499999994</c:v>
                </c:pt>
                <c:pt idx="10">
                  <c:v>98.232425000000006</c:v>
                </c:pt>
                <c:pt idx="11">
                  <c:v>179.72602499999999</c:v>
                </c:pt>
                <c:pt idx="12">
                  <c:v>93.831375000000008</c:v>
                </c:pt>
                <c:pt idx="13">
                  <c:v>4119</c:v>
                </c:pt>
                <c:pt idx="14">
                  <c:v>2250</c:v>
                </c:pt>
                <c:pt idx="15">
                  <c:v>1000</c:v>
                </c:pt>
                <c:pt idx="16">
                  <c:v>15</c:v>
                </c:pt>
                <c:pt idx="17">
                  <c:v>15</c:v>
                </c:pt>
                <c:pt idx="18">
                  <c:v>105</c:v>
                </c:pt>
              </c:numCache>
            </c:numRef>
          </c:val>
          <c:smooth val="0"/>
          <c:extLst>
            <c:ext xmlns:c16="http://schemas.microsoft.com/office/drawing/2014/chart" uri="{C3380CC4-5D6E-409C-BE32-E72D297353CC}">
              <c16:uniqueId val="{00000002-16E5-40A9-8519-29849C57AB4A}"/>
            </c:ext>
          </c:extLst>
        </c:ser>
        <c:dLbls>
          <c:showLegendKey val="0"/>
          <c:showVal val="0"/>
          <c:showCatName val="0"/>
          <c:showSerName val="0"/>
          <c:showPercent val="0"/>
          <c:showBubbleSize val="0"/>
        </c:dLbls>
        <c:marker val="1"/>
        <c:smooth val="0"/>
        <c:axId val="1049794239"/>
        <c:axId val="1049792799"/>
      </c:lineChart>
      <c:catAx>
        <c:axId val="104979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9792799"/>
        <c:crosses val="autoZero"/>
        <c:auto val="1"/>
        <c:lblAlgn val="ctr"/>
        <c:lblOffset val="100"/>
        <c:noMultiLvlLbl val="0"/>
      </c:catAx>
      <c:valAx>
        <c:axId val="1049792799"/>
        <c:scaling>
          <c:orientation val="minMax"/>
        </c:scaling>
        <c:delete val="1"/>
        <c:axPos val="l"/>
        <c:numFmt formatCode="_-&quot;$&quot;* #,##0_-;\-&quot;$&quot;* #,##0_-;_-&quot;$&quot;* &quot;-&quot;??_-;_-@_-" sourceLinked="1"/>
        <c:majorTickMark val="none"/>
        <c:minorTickMark val="none"/>
        <c:tickLblPos val="nextTo"/>
        <c:crossAx val="1049794239"/>
        <c:crosses val="autoZero"/>
        <c:crossBetween val="between"/>
      </c:valAx>
      <c:spPr>
        <a:noFill/>
        <a:ln>
          <a:noFill/>
        </a:ln>
        <a:effectLst/>
      </c:spPr>
    </c:plotArea>
    <c:legend>
      <c:legendPos val="tr"/>
      <c:legendEntry>
        <c:idx val="2"/>
        <c:delete val="1"/>
      </c:legendEntry>
      <c:layout>
        <c:manualLayout>
          <c:xMode val="edge"/>
          <c:yMode val="edge"/>
          <c:x val="0.60050737294201861"/>
          <c:y val="0.14382229050636963"/>
          <c:w val="0.33949262705798139"/>
          <c:h val="9.7714444231056477E-2"/>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Total settlement</a:t>
            </a:r>
            <a:r>
              <a:rPr lang="en-CA" baseline="0" dirty="0"/>
              <a:t> compared with tobacco tax revenues since year of filing lawsuit ($ millions) </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col"/>
        <c:grouping val="clustered"/>
        <c:varyColors val="0"/>
        <c:ser>
          <c:idx val="0"/>
          <c:order val="0"/>
          <c:tx>
            <c:strRef>
              <c:f>'taxes and settlement '!$D$3</c:f>
              <c:strCache>
                <c:ptCount val="1"/>
                <c:pt idx="0">
                  <c:v>Tobacco tax revenues since year lawsuit filed</c:v>
                </c:pt>
              </c:strCache>
            </c:strRef>
          </c:tx>
          <c:spPr>
            <a:solidFill>
              <a:schemeClr val="accent1"/>
            </a:solidFill>
            <a:ln>
              <a:noFill/>
            </a:ln>
            <a:effectLst/>
          </c:spPr>
          <c:invertIfNegative val="0"/>
          <c:cat>
            <c:strRef>
              <c:f>'taxes and settlement '!$C$4:$C$13</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'!$D$4:$D$13</c:f>
              <c:numCache>
                <c:formatCode>_-"$"* #,##0_-;\-"$"* #,##0_-;_-"$"* "-"??_-;_-@_-</c:formatCode>
                <c:ptCount val="10"/>
                <c:pt idx="0">
                  <c:v>1648.3119999999999</c:v>
                </c:pt>
                <c:pt idx="1">
                  <c:v>348.464</c:v>
                </c:pt>
                <c:pt idx="2">
                  <c:v>3047.0610000000001</c:v>
                </c:pt>
                <c:pt idx="3">
                  <c:v>1992.4</c:v>
                </c:pt>
                <c:pt idx="4">
                  <c:v>10769</c:v>
                </c:pt>
                <c:pt idx="5">
                  <c:v>15757</c:v>
                </c:pt>
                <c:pt idx="6">
                  <c:v>2458.6</c:v>
                </c:pt>
                <c:pt idx="7">
                  <c:v>2560.1819999999998</c:v>
                </c:pt>
                <c:pt idx="8">
                  <c:v>9133</c:v>
                </c:pt>
                <c:pt idx="9">
                  <c:v>15090</c:v>
                </c:pt>
              </c:numCache>
            </c:numRef>
          </c:val>
          <c:extLst>
            <c:ext xmlns:c16="http://schemas.microsoft.com/office/drawing/2014/chart" uri="{C3380CC4-5D6E-409C-BE32-E72D297353CC}">
              <c16:uniqueId val="{00000000-0869-42F9-8715-B9BB8D262B80}"/>
            </c:ext>
          </c:extLst>
        </c:ser>
        <c:ser>
          <c:idx val="1"/>
          <c:order val="1"/>
          <c:tx>
            <c:strRef>
              <c:f>'taxes and settlement '!$E$3</c:f>
              <c:strCache>
                <c:ptCount val="1"/>
                <c:pt idx="0">
                  <c:v>Total settlement</c:v>
                </c:pt>
              </c:strCache>
            </c:strRef>
          </c:tx>
          <c:spPr>
            <a:solidFill>
              <a:schemeClr val="accent2"/>
            </a:solidFill>
            <a:ln>
              <a:noFill/>
            </a:ln>
            <a:effectLst/>
          </c:spPr>
          <c:invertIfNegative val="0"/>
          <c:cat>
            <c:strRef>
              <c:f>'taxes and settlement '!$C$4:$C$13</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'!$E$4:$E$13</c:f>
              <c:numCache>
                <c:formatCode>_-"$"* #,##0_-;\-"$"* #,##0_-;_-"$"* "-"??_-;_-@_-</c:formatCode>
                <c:ptCount val="10"/>
                <c:pt idx="0">
                  <c:v>530.87047499999994</c:v>
                </c:pt>
                <c:pt idx="1">
                  <c:v>163.185</c:v>
                </c:pt>
                <c:pt idx="2">
                  <c:v>784.77150000000006</c:v>
                </c:pt>
                <c:pt idx="3">
                  <c:v>596.29282500000011</c:v>
                </c:pt>
                <c:pt idx="4">
                  <c:v>6632.4317999999994</c:v>
                </c:pt>
                <c:pt idx="5">
                  <c:v>7114.8907250000002</c:v>
                </c:pt>
                <c:pt idx="6">
                  <c:v>1118.8556999999998</c:v>
                </c:pt>
                <c:pt idx="7">
                  <c:v>711.75857499999995</c:v>
                </c:pt>
                <c:pt idx="8">
                  <c:v>3122.0752000000002</c:v>
                </c:pt>
                <c:pt idx="9">
                  <c:v>3577.9547499999999</c:v>
                </c:pt>
              </c:numCache>
            </c:numRef>
          </c:val>
          <c:extLst>
            <c:ext xmlns:c16="http://schemas.microsoft.com/office/drawing/2014/chart" uri="{C3380CC4-5D6E-409C-BE32-E72D297353CC}">
              <c16:uniqueId val="{00000001-0869-42F9-8715-B9BB8D262B80}"/>
            </c:ext>
          </c:extLst>
        </c:ser>
        <c:dLbls>
          <c:showLegendKey val="0"/>
          <c:showVal val="0"/>
          <c:showCatName val="0"/>
          <c:showSerName val="0"/>
          <c:showPercent val="0"/>
          <c:showBubbleSize val="0"/>
        </c:dLbls>
        <c:gapWidth val="100"/>
        <c:axId val="794538896"/>
        <c:axId val="794539376"/>
      </c:barChart>
      <c:lineChart>
        <c:grouping val="standard"/>
        <c:varyColors val="0"/>
        <c:ser>
          <c:idx val="2"/>
          <c:order val="2"/>
          <c:tx>
            <c:strRef>
              <c:f>'taxes and settlement '!$F$3</c:f>
              <c:strCache>
                <c:ptCount val="1"/>
                <c:pt idx="0">
                  <c:v>Percentage</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'taxes and settlement '!$C$4:$C$13</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'!$F$4:$F$13</c:f>
              <c:numCache>
                <c:formatCode>0%</c:formatCode>
                <c:ptCount val="10"/>
                <c:pt idx="0">
                  <c:v>0.32206916833706239</c:v>
                </c:pt>
                <c:pt idx="1">
                  <c:v>0.46829801643785296</c:v>
                </c:pt>
                <c:pt idx="2">
                  <c:v>0.25755030831348635</c:v>
                </c:pt>
                <c:pt idx="3">
                  <c:v>0.29928369052399123</c:v>
                </c:pt>
                <c:pt idx="4">
                  <c:v>0.6158818646113845</c:v>
                </c:pt>
                <c:pt idx="5">
                  <c:v>0.45153840991305455</c:v>
                </c:pt>
                <c:pt idx="6">
                  <c:v>0.45507837793866424</c:v>
                </c:pt>
                <c:pt idx="7">
                  <c:v>0.27801092851992554</c:v>
                </c:pt>
                <c:pt idx="8">
                  <c:v>0.34184552720902223</c:v>
                </c:pt>
                <c:pt idx="9">
                  <c:v>0.2371076706428098</c:v>
                </c:pt>
              </c:numCache>
            </c:numRef>
          </c:val>
          <c:smooth val="0"/>
          <c:extLst>
            <c:ext xmlns:c16="http://schemas.microsoft.com/office/drawing/2014/chart" uri="{C3380CC4-5D6E-409C-BE32-E72D297353CC}">
              <c16:uniqueId val="{00000002-0869-42F9-8715-B9BB8D262B80}"/>
            </c:ext>
          </c:extLst>
        </c:ser>
        <c:dLbls>
          <c:showLegendKey val="0"/>
          <c:showVal val="0"/>
          <c:showCatName val="0"/>
          <c:showSerName val="0"/>
          <c:showPercent val="0"/>
          <c:showBubbleSize val="0"/>
        </c:dLbls>
        <c:marker val="1"/>
        <c:smooth val="0"/>
        <c:axId val="464275856"/>
        <c:axId val="464274896"/>
      </c:lineChart>
      <c:catAx>
        <c:axId val="79453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539376"/>
        <c:crosses val="autoZero"/>
        <c:auto val="1"/>
        <c:lblAlgn val="ctr"/>
        <c:lblOffset val="100"/>
        <c:noMultiLvlLbl val="0"/>
      </c:catAx>
      <c:valAx>
        <c:axId val="794539376"/>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4538896"/>
        <c:crosses val="autoZero"/>
        <c:crossBetween val="between"/>
      </c:valAx>
      <c:valAx>
        <c:axId val="46427489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275856"/>
        <c:crosses val="max"/>
        <c:crossBetween val="between"/>
      </c:valAx>
      <c:catAx>
        <c:axId val="464275856"/>
        <c:scaling>
          <c:orientation val="minMax"/>
        </c:scaling>
        <c:delete val="1"/>
        <c:axPos val="b"/>
        <c:numFmt formatCode="General" sourceLinked="1"/>
        <c:majorTickMark val="out"/>
        <c:minorTickMark val="none"/>
        <c:tickLblPos val="nextTo"/>
        <c:crossAx val="464274896"/>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Total settlement compared with tobacco</a:t>
            </a:r>
            <a:r>
              <a:rPr lang="en-CA" baseline="0" dirty="0"/>
              <a:t> tax revenues over past 20 years ($ millions) </a:t>
            </a:r>
            <a:endParaRPr lang="en-CA"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CA"/>
        </a:p>
      </c:txPr>
    </c:title>
    <c:autoTitleDeleted val="0"/>
    <c:plotArea>
      <c:layout/>
      <c:barChart>
        <c:barDir val="col"/>
        <c:grouping val="clustered"/>
        <c:varyColors val="0"/>
        <c:ser>
          <c:idx val="0"/>
          <c:order val="0"/>
          <c:tx>
            <c:strRef>
              <c:f>'taxes and settlement '!$D$16</c:f>
              <c:strCache>
                <c:ptCount val="1"/>
                <c:pt idx="0">
                  <c:v>Tobacco tax revenues over past 20 years</c:v>
                </c:pt>
              </c:strCache>
            </c:strRef>
          </c:tx>
          <c:spPr>
            <a:solidFill>
              <a:schemeClr val="accent1"/>
            </a:solidFill>
            <a:ln>
              <a:noFill/>
            </a:ln>
            <a:effectLst/>
          </c:spPr>
          <c:invertIfNegative val="0"/>
          <c:cat>
            <c:strRef>
              <c:f>'taxes and settlement '!$C$17:$C$26</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'!$D$17:$D$26</c:f>
              <c:numCache>
                <c:formatCode>_-"$"* #,##0_-;\-"$"* #,##0_-;_-"$"* "-"??_-;_-@_-</c:formatCode>
                <c:ptCount val="10"/>
                <c:pt idx="0">
                  <c:v>2514.9340000000002</c:v>
                </c:pt>
                <c:pt idx="1">
                  <c:v>614.60159999999996</c:v>
                </c:pt>
                <c:pt idx="2">
                  <c:v>3743.2930000000001</c:v>
                </c:pt>
                <c:pt idx="3">
                  <c:v>2419.3000000000002</c:v>
                </c:pt>
                <c:pt idx="4">
                  <c:v>18059.235000000001</c:v>
                </c:pt>
                <c:pt idx="5">
                  <c:v>22809</c:v>
                </c:pt>
                <c:pt idx="6">
                  <c:v>4256.3433269999996</c:v>
                </c:pt>
                <c:pt idx="7">
                  <c:v>4280.7690000000002</c:v>
                </c:pt>
                <c:pt idx="8">
                  <c:v>16074.745999999999</c:v>
                </c:pt>
                <c:pt idx="9">
                  <c:v>13815</c:v>
                </c:pt>
              </c:numCache>
            </c:numRef>
          </c:val>
          <c:extLst>
            <c:ext xmlns:c16="http://schemas.microsoft.com/office/drawing/2014/chart" uri="{C3380CC4-5D6E-409C-BE32-E72D297353CC}">
              <c16:uniqueId val="{00000000-740B-4196-9BA3-46B460428EF9}"/>
            </c:ext>
          </c:extLst>
        </c:ser>
        <c:ser>
          <c:idx val="1"/>
          <c:order val="1"/>
          <c:tx>
            <c:strRef>
              <c:f>'taxes and settlement '!$E$16</c:f>
              <c:strCache>
                <c:ptCount val="1"/>
                <c:pt idx="0">
                  <c:v>Total settlement</c:v>
                </c:pt>
              </c:strCache>
            </c:strRef>
          </c:tx>
          <c:spPr>
            <a:solidFill>
              <a:schemeClr val="accent2"/>
            </a:solidFill>
            <a:ln>
              <a:noFill/>
            </a:ln>
            <a:effectLst/>
          </c:spPr>
          <c:invertIfNegative val="0"/>
          <c:cat>
            <c:strRef>
              <c:f>'taxes and settlement '!$C$17:$C$26</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'!$E$17:$E$26</c:f>
              <c:numCache>
                <c:formatCode>_-"$"* #,##0_-;\-"$"* #,##0_-;_-"$"* "-"??_-;_-@_-</c:formatCode>
                <c:ptCount val="10"/>
                <c:pt idx="0">
                  <c:v>530.87047499999994</c:v>
                </c:pt>
                <c:pt idx="1">
                  <c:v>163.185</c:v>
                </c:pt>
                <c:pt idx="2">
                  <c:v>784.77150000000006</c:v>
                </c:pt>
                <c:pt idx="3">
                  <c:v>596.29282500000011</c:v>
                </c:pt>
                <c:pt idx="4">
                  <c:v>6632.4317999999994</c:v>
                </c:pt>
                <c:pt idx="5">
                  <c:v>7114.8907250000002</c:v>
                </c:pt>
                <c:pt idx="6">
                  <c:v>1118.8556999999998</c:v>
                </c:pt>
                <c:pt idx="7">
                  <c:v>711.75857499999995</c:v>
                </c:pt>
                <c:pt idx="8">
                  <c:v>3122.0752000000002</c:v>
                </c:pt>
                <c:pt idx="9">
                  <c:v>3577.9547499999999</c:v>
                </c:pt>
              </c:numCache>
            </c:numRef>
          </c:val>
          <c:extLst>
            <c:ext xmlns:c16="http://schemas.microsoft.com/office/drawing/2014/chart" uri="{C3380CC4-5D6E-409C-BE32-E72D297353CC}">
              <c16:uniqueId val="{00000001-740B-4196-9BA3-46B460428EF9}"/>
            </c:ext>
          </c:extLst>
        </c:ser>
        <c:dLbls>
          <c:showLegendKey val="0"/>
          <c:showVal val="0"/>
          <c:showCatName val="0"/>
          <c:showSerName val="0"/>
          <c:showPercent val="0"/>
          <c:showBubbleSize val="0"/>
        </c:dLbls>
        <c:gapWidth val="78"/>
        <c:axId val="1284473344"/>
        <c:axId val="1284473824"/>
      </c:barChart>
      <c:lineChart>
        <c:grouping val="standard"/>
        <c:varyColors val="0"/>
        <c:ser>
          <c:idx val="2"/>
          <c:order val="2"/>
          <c:tx>
            <c:strRef>
              <c:f>'taxes and settlement '!$F$16</c:f>
              <c:strCache>
                <c:ptCount val="1"/>
                <c:pt idx="0">
                  <c:v>Percentage of past 20 years taxes</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'taxes and settlement '!$C$17:$C$26</c:f>
              <c:strCache>
                <c:ptCount val="10"/>
                <c:pt idx="0">
                  <c:v>NF</c:v>
                </c:pt>
                <c:pt idx="1">
                  <c:v>PE</c:v>
                </c:pt>
                <c:pt idx="2">
                  <c:v>NS</c:v>
                </c:pt>
                <c:pt idx="3">
                  <c:v>NB</c:v>
                </c:pt>
                <c:pt idx="4">
                  <c:v>QC</c:v>
                </c:pt>
                <c:pt idx="5">
                  <c:v>ON</c:v>
                </c:pt>
                <c:pt idx="6">
                  <c:v>MB</c:v>
                </c:pt>
                <c:pt idx="7">
                  <c:v>SK</c:v>
                </c:pt>
                <c:pt idx="8">
                  <c:v>AB</c:v>
                </c:pt>
                <c:pt idx="9">
                  <c:v>BC</c:v>
                </c:pt>
              </c:strCache>
            </c:strRef>
          </c:cat>
          <c:val>
            <c:numRef>
              <c:f>'taxes and settlement '!$F$17:$F$26</c:f>
              <c:numCache>
                <c:formatCode>0%</c:formatCode>
                <c:ptCount val="10"/>
                <c:pt idx="0">
                  <c:v>0.21108723926751155</c:v>
                </c:pt>
                <c:pt idx="1">
                  <c:v>0.26551346433201606</c:v>
                </c:pt>
                <c:pt idx="2">
                  <c:v>0.20964736129391956</c:v>
                </c:pt>
                <c:pt idx="3">
                  <c:v>0.24647328772785518</c:v>
                </c:pt>
                <c:pt idx="4">
                  <c:v>0.36725984240196219</c:v>
                </c:pt>
                <c:pt idx="5">
                  <c:v>0.31193347910912361</c:v>
                </c:pt>
                <c:pt idx="6">
                  <c:v>0.26286782198761288</c:v>
                </c:pt>
                <c:pt idx="7">
                  <c:v>0.16626885846912084</c:v>
                </c:pt>
                <c:pt idx="8">
                  <c:v>0.1942223659397169</c:v>
                </c:pt>
                <c:pt idx="9">
                  <c:v>0.25899057184220048</c:v>
                </c:pt>
              </c:numCache>
            </c:numRef>
          </c:val>
          <c:smooth val="0"/>
          <c:extLst>
            <c:ext xmlns:c16="http://schemas.microsoft.com/office/drawing/2014/chart" uri="{C3380CC4-5D6E-409C-BE32-E72D297353CC}">
              <c16:uniqueId val="{00000002-740B-4196-9BA3-46B460428EF9}"/>
            </c:ext>
          </c:extLst>
        </c:ser>
        <c:dLbls>
          <c:showLegendKey val="0"/>
          <c:showVal val="0"/>
          <c:showCatName val="0"/>
          <c:showSerName val="0"/>
          <c:showPercent val="0"/>
          <c:showBubbleSize val="0"/>
        </c:dLbls>
        <c:marker val="1"/>
        <c:smooth val="0"/>
        <c:axId val="1284428224"/>
        <c:axId val="1284419104"/>
      </c:lineChart>
      <c:catAx>
        <c:axId val="128447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473824"/>
        <c:crosses val="autoZero"/>
        <c:auto val="1"/>
        <c:lblAlgn val="ctr"/>
        <c:lblOffset val="100"/>
        <c:noMultiLvlLbl val="0"/>
      </c:catAx>
      <c:valAx>
        <c:axId val="12844738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473344"/>
        <c:crosses val="autoZero"/>
        <c:crossBetween val="between"/>
      </c:valAx>
      <c:valAx>
        <c:axId val="1284419104"/>
        <c:scaling>
          <c:orientation val="minMax"/>
          <c:max val="0.70000000000000007"/>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428224"/>
        <c:crosses val="max"/>
        <c:crossBetween val="between"/>
      </c:valAx>
      <c:catAx>
        <c:axId val="1284428224"/>
        <c:scaling>
          <c:orientation val="minMax"/>
        </c:scaling>
        <c:delete val="1"/>
        <c:axPos val="b"/>
        <c:numFmt formatCode="General" sourceLinked="1"/>
        <c:majorTickMark val="out"/>
        <c:minorTickMark val="none"/>
        <c:tickLblPos val="nextTo"/>
        <c:crossAx val="1284419104"/>
        <c:crosses val="autoZero"/>
        <c:auto val="1"/>
        <c:lblAlgn val="ctr"/>
        <c:lblOffset val="100"/>
        <c:noMultiLvlLbl val="0"/>
      </c:cat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6753"/>
          </a:xfrm>
          <a:prstGeom prst="rect">
            <a:avLst/>
          </a:prstGeom>
        </p:spPr>
        <p:txBody>
          <a:bodyPr vert="horz" lIns="93251" tIns="46625" rIns="93251" bIns="46625" rtlCol="0"/>
          <a:lstStyle>
            <a:lvl1pPr algn="l">
              <a:defRPr sz="1200"/>
            </a:lvl1pPr>
          </a:lstStyle>
          <a:p>
            <a:endParaRPr lang="en-CA"/>
          </a:p>
        </p:txBody>
      </p:sp>
      <p:sp>
        <p:nvSpPr>
          <p:cNvPr id="3" name="Date Placeholder 2"/>
          <p:cNvSpPr>
            <a:spLocks noGrp="1"/>
          </p:cNvSpPr>
          <p:nvPr>
            <p:ph type="dt" idx="1"/>
          </p:nvPr>
        </p:nvSpPr>
        <p:spPr>
          <a:xfrm>
            <a:off x="3974534" y="0"/>
            <a:ext cx="3040592" cy="466753"/>
          </a:xfrm>
          <a:prstGeom prst="rect">
            <a:avLst/>
          </a:prstGeom>
        </p:spPr>
        <p:txBody>
          <a:bodyPr vert="horz" lIns="93251" tIns="46625" rIns="93251" bIns="46625" rtlCol="0"/>
          <a:lstStyle>
            <a:lvl1pPr algn="r">
              <a:defRPr sz="1200"/>
            </a:lvl1pPr>
          </a:lstStyle>
          <a:p>
            <a:fld id="{AB5FAFC5-9F78-4259-9D87-894DB4F3FDBA}" type="datetimeFigureOut">
              <a:rPr lang="en-CA" smtClean="0"/>
              <a:t>2025-08-08</a:t>
            </a:fld>
            <a:endParaRPr lang="en-CA"/>
          </a:p>
        </p:txBody>
      </p:sp>
      <p:sp>
        <p:nvSpPr>
          <p:cNvPr id="4" name="Slide Image Placeholder 3"/>
          <p:cNvSpPr>
            <a:spLocks noGrp="1" noRot="1" noChangeAspect="1"/>
          </p:cNvSpPr>
          <p:nvPr>
            <p:ph type="sldImg" idx="2"/>
          </p:nvPr>
        </p:nvSpPr>
        <p:spPr>
          <a:xfrm>
            <a:off x="719138" y="1163638"/>
            <a:ext cx="5578475" cy="3138487"/>
          </a:xfrm>
          <a:prstGeom prst="rect">
            <a:avLst/>
          </a:prstGeom>
          <a:noFill/>
          <a:ln w="12700">
            <a:solidFill>
              <a:prstClr val="black"/>
            </a:solidFill>
          </a:ln>
        </p:spPr>
        <p:txBody>
          <a:bodyPr vert="horz" lIns="93251" tIns="46625" rIns="93251" bIns="46625" rtlCol="0" anchor="ctr"/>
          <a:lstStyle/>
          <a:p>
            <a:endParaRPr lang="en-CA"/>
          </a:p>
        </p:txBody>
      </p:sp>
      <p:sp>
        <p:nvSpPr>
          <p:cNvPr id="5" name="Notes Placeholder 4"/>
          <p:cNvSpPr>
            <a:spLocks noGrp="1"/>
          </p:cNvSpPr>
          <p:nvPr>
            <p:ph type="body" sz="quarter" idx="3"/>
          </p:nvPr>
        </p:nvSpPr>
        <p:spPr>
          <a:xfrm>
            <a:off x="701675" y="4476948"/>
            <a:ext cx="5613400" cy="3662958"/>
          </a:xfrm>
          <a:prstGeom prst="rect">
            <a:avLst/>
          </a:prstGeom>
        </p:spPr>
        <p:txBody>
          <a:bodyPr vert="horz" lIns="93251" tIns="46625" rIns="93251"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vl1pPr>
          </a:lstStyle>
          <a:p>
            <a:endParaRPr lang="en-CA"/>
          </a:p>
        </p:txBody>
      </p:sp>
      <p:sp>
        <p:nvSpPr>
          <p:cNvPr id="7" name="Slide Number Placeholder 6"/>
          <p:cNvSpPr>
            <a:spLocks noGrp="1"/>
          </p:cNvSpPr>
          <p:nvPr>
            <p:ph type="sldNum" sz="quarter" idx="5"/>
          </p:nvPr>
        </p:nvSpPr>
        <p:spPr>
          <a:xfrm>
            <a:off x="3974534" y="8835998"/>
            <a:ext cx="3040592" cy="466752"/>
          </a:xfrm>
          <a:prstGeom prst="rect">
            <a:avLst/>
          </a:prstGeom>
        </p:spPr>
        <p:txBody>
          <a:bodyPr vert="horz" lIns="93251" tIns="46625" rIns="93251" bIns="46625" rtlCol="0" anchor="b"/>
          <a:lstStyle>
            <a:lvl1pPr algn="r">
              <a:defRPr sz="1200"/>
            </a:lvl1pPr>
          </a:lstStyle>
          <a:p>
            <a:fld id="{2A84976C-27DD-4652-871B-679C5B7BB4C7}" type="slidenum">
              <a:rPr lang="en-CA" smtClean="0"/>
              <a:t>‹#›</a:t>
            </a:fld>
            <a:endParaRPr lang="en-CA"/>
          </a:p>
        </p:txBody>
      </p:sp>
    </p:spTree>
    <p:extLst>
      <p:ext uri="{BB962C8B-B14F-4D97-AF65-F5344CB8AC3E}">
        <p14:creationId xmlns:p14="http://schemas.microsoft.com/office/powerpoint/2010/main" val="2456955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a:t>
            </a:fld>
            <a:endParaRPr lang="en-CA"/>
          </a:p>
        </p:txBody>
      </p:sp>
    </p:spTree>
    <p:extLst>
      <p:ext uri="{BB962C8B-B14F-4D97-AF65-F5344CB8AC3E}">
        <p14:creationId xmlns:p14="http://schemas.microsoft.com/office/powerpoint/2010/main" val="306203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10. In March 2019 what would normally have been expected was that the companies would try to go to the last Court of Appeal. That’s not what happened.</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10</a:t>
            </a:fld>
            <a:endParaRPr lang="en-CA"/>
          </a:p>
        </p:txBody>
      </p:sp>
    </p:spTree>
    <p:extLst>
      <p:ext uri="{BB962C8B-B14F-4D97-AF65-F5344CB8AC3E}">
        <p14:creationId xmlns:p14="http://schemas.microsoft.com/office/powerpoint/2010/main" val="65190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Instead, the companies played a trump card. They filed for </a:t>
            </a:r>
            <a:r>
              <a:rPr lang="en-US" sz="1200" b="0" i="0" kern="1200" dirty="0" err="1">
                <a:solidFill>
                  <a:schemeClr val="tx1"/>
                </a:solidFill>
                <a:effectLst/>
                <a:latin typeface="+mn-lt"/>
                <a:ea typeface="+mn-ea"/>
                <a:cs typeface="+mn-cs"/>
              </a:rPr>
              <a:t>insolency</a:t>
            </a:r>
            <a:r>
              <a:rPr lang="en-US" sz="1200" b="0" i="0" kern="1200" dirty="0">
                <a:solidFill>
                  <a:schemeClr val="tx1"/>
                </a:solidFill>
                <a:effectLst/>
                <a:latin typeface="+mn-lt"/>
                <a:ea typeface="+mn-ea"/>
                <a:cs typeface="+mn-cs"/>
              </a:rPr>
              <a:t> protection in an Ontario court. They said they wanted to negotiate a global settlement and finalize all of the lawsuits against them. In many ways this had the effect of pitting the provinces against the Quebec smokers who had won a court victory. Neither would the Quebec smokers get their compensation, nor would they have a chance to win in the Supreme Court. The insolvency process suspended the progress of all litigation. The Quebec victims compensation was now in competition with the provinces claims for a slice of whatever size of pie the companies were able to provide.</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11</a:t>
            </a:fld>
            <a:endParaRPr lang="en-CA"/>
          </a:p>
        </p:txBody>
      </p:sp>
    </p:spTree>
    <p:extLst>
      <p:ext uri="{BB962C8B-B14F-4D97-AF65-F5344CB8AC3E}">
        <p14:creationId xmlns:p14="http://schemas.microsoft.com/office/powerpoint/2010/main" val="139463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5795-91C5-D242-A3FD-24070B2D5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00966-8F80-9E54-3686-237B810263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97040-9CCF-6237-6EE6-1876FA31855B}"/>
              </a:ext>
            </a:extLst>
          </p:cNvPr>
          <p:cNvSpPr>
            <a:spLocks noGrp="1"/>
          </p:cNvSpPr>
          <p:nvPr>
            <p:ph type="body" idx="1"/>
          </p:nvPr>
        </p:nvSpPr>
        <p:spPr/>
        <p:txBody>
          <a:bodyPr/>
          <a:lstStyle/>
          <a:p>
            <a:pPr defTabSz="932505">
              <a:defRPr/>
            </a:pPr>
            <a:r>
              <a:rPr lang="en-US" sz="1200" b="0" i="0" kern="1200" dirty="0">
                <a:solidFill>
                  <a:schemeClr val="tx1"/>
                </a:solidFill>
                <a:effectLst/>
                <a:latin typeface="+mn-lt"/>
                <a:ea typeface="+mn-ea"/>
                <a:cs typeface="+mn-cs"/>
              </a:rPr>
              <a:t>12. Six more years get added to our timeline. Instead of an open court, the negotiating process ordered by courts was highly secretive. The process seemed to be entirely in the hands of the judge in charge and of the man who had been appointed as mediator – Warren Winkler. Warren Winkler – more properly the Hon. Warren Winkler, former Chief Justice of the Ontario Superior Court – was no stranger to tobacco litigation. He was the same judge who had refused to certify the first class action case – the Caputo case - in Ontario in 2004. For 5 years the whole thing went underground, surfacing only every 6 months for a brief court ruling and a rubber stamp on the request for a further extension. The Quebec lawyers made several appeals and protests against the delays, but these were all rebuffed and sometimes they were chastised for raising concerns.</a:t>
            </a:r>
          </a:p>
          <a:p>
            <a:pPr defTabSz="932505">
              <a:defRPr/>
            </a:pPr>
            <a:endParaRPr lang="en-US" sz="1200" b="0" i="0" kern="1200" dirty="0">
              <a:solidFill>
                <a:schemeClr val="tx1"/>
              </a:solidFill>
              <a:effectLst/>
              <a:latin typeface="+mn-lt"/>
              <a:ea typeface="+mn-ea"/>
              <a:cs typeface="+mn-cs"/>
            </a:endParaRPr>
          </a:p>
          <a:p>
            <a:pPr defTabSz="932505">
              <a:defRPr/>
            </a:pPr>
            <a:r>
              <a:rPr lang="en-US" sz="1200" b="0" i="0" kern="1200" dirty="0">
                <a:solidFill>
                  <a:schemeClr val="tx1"/>
                </a:solidFill>
                <a:effectLst/>
                <a:latin typeface="+mn-lt"/>
                <a:ea typeface="+mn-ea"/>
                <a:cs typeface="+mn-cs"/>
              </a:rPr>
              <a:t>CLICK </a:t>
            </a:r>
          </a:p>
          <a:p>
            <a:pPr defTabSz="932505">
              <a:defRPr/>
            </a:pPr>
            <a:endParaRPr lang="en-US" sz="1200" b="0" i="0" kern="1200" dirty="0">
              <a:solidFill>
                <a:schemeClr val="tx1"/>
              </a:solidFill>
              <a:effectLst/>
              <a:latin typeface="+mn-lt"/>
              <a:ea typeface="+mn-ea"/>
              <a:cs typeface="+mn-cs"/>
            </a:endParaRPr>
          </a:p>
          <a:p>
            <a:pPr defTabSz="932505">
              <a:defRPr/>
            </a:pPr>
            <a:r>
              <a:rPr lang="en-US" sz="1200" b="0" i="0" kern="1200" dirty="0">
                <a:solidFill>
                  <a:schemeClr val="tx1"/>
                </a:solidFill>
                <a:effectLst/>
                <a:latin typeface="+mn-lt"/>
                <a:ea typeface="+mn-ea"/>
                <a:cs typeface="+mn-cs"/>
              </a:rPr>
              <a:t>That changed in the summer of 2023. Justice McEwen, who had supervised the process, retired. The man who replaced him on the file was the Chief Justice in Ontario, Geoffrey Morawetz. He presided over his first hearing in early October that year. The Quebec plaintiffs were again raising concerns about the lack of progress and spirit of the negotiations. This time, this judge took matters into his own hands. He asked each of the companies what they were going to do to address the delay – and when none of them provided him with a meaningful answer – he took the responsibility for coming up with a settlement plan out of their hands. He ordered the mediator and the accounting firms assigned to the case to draft a plan.</a:t>
            </a:r>
            <a:endParaRPr lang="en-CA" dirty="0"/>
          </a:p>
        </p:txBody>
      </p:sp>
      <p:sp>
        <p:nvSpPr>
          <p:cNvPr id="4" name="Slide Number Placeholder 3">
            <a:extLst>
              <a:ext uri="{FF2B5EF4-FFF2-40B4-BE49-F238E27FC236}">
                <a16:creationId xmlns:a16="http://schemas.microsoft.com/office/drawing/2014/main" id="{6273B5E4-F5BF-EB22-599C-86026FFA9B4E}"/>
              </a:ext>
            </a:extLst>
          </p:cNvPr>
          <p:cNvSpPr>
            <a:spLocks noGrp="1"/>
          </p:cNvSpPr>
          <p:nvPr>
            <p:ph type="sldNum" sz="quarter" idx="5"/>
          </p:nvPr>
        </p:nvSpPr>
        <p:spPr/>
        <p:txBody>
          <a:bodyPr/>
          <a:lstStyle/>
          <a:p>
            <a:fld id="{2A84976C-27DD-4652-871B-679C5B7BB4C7}" type="slidenum">
              <a:rPr lang="en-CA" smtClean="0"/>
              <a:t>12</a:t>
            </a:fld>
            <a:endParaRPr lang="en-CA"/>
          </a:p>
        </p:txBody>
      </p:sp>
    </p:spTree>
    <p:extLst>
      <p:ext uri="{BB962C8B-B14F-4D97-AF65-F5344CB8AC3E}">
        <p14:creationId xmlns:p14="http://schemas.microsoft.com/office/powerpoint/2010/main" val="658925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13. One year late r- last October – that plan was made public. In December it was voted on by the provinces and others suing the companies. In January and February the fairness and reasonableness of the plan was presented to the courts and in March it received court approval. </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13</a:t>
            </a:fld>
            <a:endParaRPr lang="en-CA"/>
          </a:p>
        </p:txBody>
      </p:sp>
    </p:spTree>
    <p:extLst>
      <p:ext uri="{BB962C8B-B14F-4D97-AF65-F5344CB8AC3E}">
        <p14:creationId xmlns:p14="http://schemas.microsoft.com/office/powerpoint/2010/main" val="307367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14. So What does this plan do? The hint is in the title – it is a plan of compromise. This resolution will end all tobacco claims for harms incurred up to the point it takes effect – including claims to the multinational owners. In order to do this, it created another synthetic class action which mirrored the compensation offered to the Quebec claimants. To address the majority of smokers who would receive no compensation, it established a research foundation aimed at providing them with improved treatment options for their injuries. It will provide $32.5 billion in compensation. About $20 billion of that is dependent on future tobacco sales. Provincial governments will be paid a percentage of the earnings from tobacco sales until the $20 billion is paid off. For the first 5 years they will receive 85% of the earnings, after that it will be 80%, then 75% after a further 5 years,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The agreement separates the conventional tobacco business from vaping or alternative products – the companies will not have to use revenues from those products in their payments. It purposefully has the effect of ensuring that the companies did not go bankrupt or have to go into receivership as a result of the lawsuits.</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14</a:t>
            </a:fld>
            <a:endParaRPr lang="en-CA"/>
          </a:p>
        </p:txBody>
      </p:sp>
    </p:spTree>
    <p:extLst>
      <p:ext uri="{BB962C8B-B14F-4D97-AF65-F5344CB8AC3E}">
        <p14:creationId xmlns:p14="http://schemas.microsoft.com/office/powerpoint/2010/main" val="2999572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E4DBB-C5FE-0DA9-C36C-8C7752FCF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FB630-B3CC-572C-6266-038A6AB34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C30B8-7B6A-34E3-7DCB-1BDA1AC8BE2E}"/>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15. Let’s look at how the $32.5 billion pie was divided. About three quarters of the payments go to the provinces - $24.7 billion and one-quarter in compensation for individuals - $7.3 billion Individuals get virtually all of their money upfront. </a:t>
            </a:r>
            <a:r>
              <a:rPr lang="en-US" sz="1200" b="0" i="0" kern="1200" dirty="0" err="1">
                <a:solidFill>
                  <a:schemeClr val="tx1"/>
                </a:solidFill>
                <a:effectLst/>
                <a:latin typeface="+mn-lt"/>
                <a:ea typeface="+mn-ea"/>
                <a:cs typeface="+mn-cs"/>
              </a:rPr>
              <a:t>Provicnes</a:t>
            </a:r>
            <a:r>
              <a:rPr lang="en-US" sz="1200" b="0" i="0" kern="1200" dirty="0">
                <a:solidFill>
                  <a:schemeClr val="tx1"/>
                </a:solidFill>
                <a:effectLst/>
                <a:latin typeface="+mn-lt"/>
                <a:ea typeface="+mn-ea"/>
                <a:cs typeface="+mn-cs"/>
              </a:rPr>
              <a:t> get most of their money in annual payments</a:t>
            </a:r>
            <a:endParaRPr lang="en-CA" dirty="0"/>
          </a:p>
        </p:txBody>
      </p:sp>
      <p:sp>
        <p:nvSpPr>
          <p:cNvPr id="4" name="Slide Number Placeholder 3">
            <a:extLst>
              <a:ext uri="{FF2B5EF4-FFF2-40B4-BE49-F238E27FC236}">
                <a16:creationId xmlns:a16="http://schemas.microsoft.com/office/drawing/2014/main" id="{EA773666-DC17-FB42-AAD9-098194291785}"/>
              </a:ext>
            </a:extLst>
          </p:cNvPr>
          <p:cNvSpPr>
            <a:spLocks noGrp="1"/>
          </p:cNvSpPr>
          <p:nvPr>
            <p:ph type="sldNum" sz="quarter" idx="5"/>
          </p:nvPr>
        </p:nvSpPr>
        <p:spPr/>
        <p:txBody>
          <a:bodyPr/>
          <a:lstStyle/>
          <a:p>
            <a:fld id="{2A84976C-27DD-4652-871B-679C5B7BB4C7}" type="slidenum">
              <a:rPr lang="en-CA" smtClean="0"/>
              <a:t>15</a:t>
            </a:fld>
            <a:endParaRPr lang="en-CA"/>
          </a:p>
        </p:txBody>
      </p:sp>
    </p:spTree>
    <p:extLst>
      <p:ext uri="{BB962C8B-B14F-4D97-AF65-F5344CB8AC3E}">
        <p14:creationId xmlns:p14="http://schemas.microsoft.com/office/powerpoint/2010/main" val="291860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09EF-3879-A52D-1638-52BB8A4EDF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77CB6-EDC7-4A44-A1B5-03CA6DDF0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E930B8-C1DC-F193-6C29-B835B1005C7A}"/>
              </a:ext>
            </a:extLst>
          </p:cNvPr>
          <p:cNvSpPr>
            <a:spLocks noGrp="1"/>
          </p:cNvSpPr>
          <p:nvPr>
            <p:ph type="body" idx="1"/>
          </p:nvPr>
        </p:nvSpPr>
        <p:spPr/>
        <p:txBody>
          <a:bodyPr/>
          <a:lstStyle/>
          <a:p>
            <a:pPr algn="l"/>
            <a:r>
              <a:rPr lang="en-US" sz="1200" b="0" i="0" kern="1200" dirty="0">
                <a:solidFill>
                  <a:schemeClr val="tx1"/>
                </a:solidFill>
                <a:effectLst/>
                <a:latin typeface="+mn-lt"/>
                <a:ea typeface="+mn-ea"/>
                <a:cs typeface="+mn-cs"/>
              </a:rPr>
              <a:t>16. Nobody gets compensation anywhere near the harms they experienced. During the settlement discussions, a health economist was hired to calculate the amount of health care costs attributable to the wrongful actions of the companies in the last century, only using smoking that was initiated in that period. The total was $900 billion dollars. The provinces are getting only 2.6% of that amount</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The Quebec class action had a court ruling of $13.7 billion, but are receiving $4.1 billion or 30%. The synthetic class action, using the same per-capita payments, would have been entitled to $5 billion, but get half as much. Overall, the companies paid 3.4 cents on the dollar of damages they caused.</a:t>
            </a:r>
            <a:endParaRPr lang="en-CA" dirty="0"/>
          </a:p>
        </p:txBody>
      </p:sp>
      <p:sp>
        <p:nvSpPr>
          <p:cNvPr id="4" name="Slide Number Placeholder 3">
            <a:extLst>
              <a:ext uri="{FF2B5EF4-FFF2-40B4-BE49-F238E27FC236}">
                <a16:creationId xmlns:a16="http://schemas.microsoft.com/office/drawing/2014/main" id="{A90934AD-858D-5062-3F26-CD1C0EF40E99}"/>
              </a:ext>
            </a:extLst>
          </p:cNvPr>
          <p:cNvSpPr>
            <a:spLocks noGrp="1"/>
          </p:cNvSpPr>
          <p:nvPr>
            <p:ph type="sldNum" sz="quarter" idx="5"/>
          </p:nvPr>
        </p:nvSpPr>
        <p:spPr/>
        <p:txBody>
          <a:bodyPr/>
          <a:lstStyle/>
          <a:p>
            <a:fld id="{2A84976C-27DD-4652-871B-679C5B7BB4C7}" type="slidenum">
              <a:rPr lang="en-CA" smtClean="0"/>
              <a:t>16</a:t>
            </a:fld>
            <a:endParaRPr lang="en-CA"/>
          </a:p>
        </p:txBody>
      </p:sp>
    </p:spTree>
    <p:extLst>
      <p:ext uri="{BB962C8B-B14F-4D97-AF65-F5344CB8AC3E}">
        <p14:creationId xmlns:p14="http://schemas.microsoft.com/office/powerpoint/2010/main" val="212218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17. How much will individuals get? The plan is expected to provide up to $100,000 for members of the Quebec class, and up to $60,000 for members of the Pan Canadian Class (which includes people in Quebec). There are strict eligibility requirements. The number of potential recipients is calculated at about 270,000 people, although the “take up” rate may result in a higher or lower number. If the number is higher, then the amounts awarded will be lower. The deaths of most of the one million Canadians who have died from tobacco disease in this century will not be compensated.</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17</a:t>
            </a:fld>
            <a:endParaRPr lang="en-CA"/>
          </a:p>
        </p:txBody>
      </p:sp>
    </p:spTree>
    <p:extLst>
      <p:ext uri="{BB962C8B-B14F-4D97-AF65-F5344CB8AC3E}">
        <p14:creationId xmlns:p14="http://schemas.microsoft.com/office/powerpoint/2010/main" val="4251579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mn-lt"/>
                <a:ea typeface="+mn-ea"/>
                <a:cs typeface="+mn-cs"/>
              </a:rPr>
              <a:t>18. This is a good moment to point out that tobacco products have caused so much harm that it is not realistic or possible for them to compensate fully. The companies do not save their earning s—they distribute them to shareholders who are immune from compensation claims. Their earnings are large, but not in comparison to the health care costs they trigger. It’s an old mother </a:t>
            </a:r>
            <a:r>
              <a:rPr lang="en-US" sz="1200" b="0" i="0" kern="1200" dirty="0" err="1">
                <a:solidFill>
                  <a:schemeClr val="tx1"/>
                </a:solidFill>
                <a:effectLst/>
                <a:latin typeface="+mn-lt"/>
                <a:ea typeface="+mn-ea"/>
                <a:cs typeface="+mn-cs"/>
              </a:rPr>
              <a:t>hubbard</a:t>
            </a:r>
            <a:r>
              <a:rPr lang="en-US" sz="1200" b="0" i="0" kern="1200" dirty="0">
                <a:solidFill>
                  <a:schemeClr val="tx1"/>
                </a:solidFill>
                <a:effectLst/>
                <a:latin typeface="+mn-lt"/>
                <a:ea typeface="+mn-ea"/>
                <a:cs typeface="+mn-cs"/>
              </a:rPr>
              <a:t> situation – the cupboard is kept bare.</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18</a:t>
            </a:fld>
            <a:endParaRPr lang="en-CA"/>
          </a:p>
        </p:txBody>
      </p:sp>
    </p:spTree>
    <p:extLst>
      <p:ext uri="{BB962C8B-B14F-4D97-AF65-F5344CB8AC3E}">
        <p14:creationId xmlns:p14="http://schemas.microsoft.com/office/powerpoint/2010/main" val="2942312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73101-F232-FF26-E1D0-5CD8F61BD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A8706-11B9-3B36-7880-279BB9084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81471-0BB2-28B3-77E9-B6A1F3C59648}"/>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19. It’s also worth comparing the new revenues the </a:t>
            </a:r>
            <a:r>
              <a:rPr lang="en-US" sz="1200" b="0" i="0" kern="1200" dirty="0" err="1">
                <a:solidFill>
                  <a:schemeClr val="tx1"/>
                </a:solidFill>
                <a:effectLst/>
                <a:latin typeface="+mn-lt"/>
                <a:ea typeface="+mn-ea"/>
                <a:cs typeface="+mn-cs"/>
              </a:rPr>
              <a:t>provicnes</a:t>
            </a:r>
            <a:r>
              <a:rPr lang="en-US" sz="1200" b="0" i="0" kern="1200" dirty="0">
                <a:solidFill>
                  <a:schemeClr val="tx1"/>
                </a:solidFill>
                <a:effectLst/>
                <a:latin typeface="+mn-lt"/>
                <a:ea typeface="+mn-ea"/>
                <a:cs typeface="+mn-cs"/>
              </a:rPr>
              <a:t> will be receiving with the revenues they already receive from the tobacco market in the form of taxes. On average, the compensation that will be paid to the provinces over the next 20 years is the same as if they had raised tax revenues by 27% over the last 20 years. The upfront payments they will soon receive are about double the revenues they got from tobacco taxes last year.</a:t>
            </a:r>
            <a:endParaRPr lang="en-CA" dirty="0"/>
          </a:p>
        </p:txBody>
      </p:sp>
      <p:sp>
        <p:nvSpPr>
          <p:cNvPr id="4" name="Slide Number Placeholder 3">
            <a:extLst>
              <a:ext uri="{FF2B5EF4-FFF2-40B4-BE49-F238E27FC236}">
                <a16:creationId xmlns:a16="http://schemas.microsoft.com/office/drawing/2014/main" id="{DA41C27D-7494-0E77-3B8C-8B3C672DA6AE}"/>
              </a:ext>
            </a:extLst>
          </p:cNvPr>
          <p:cNvSpPr>
            <a:spLocks noGrp="1"/>
          </p:cNvSpPr>
          <p:nvPr>
            <p:ph type="sldNum" sz="quarter" idx="5"/>
          </p:nvPr>
        </p:nvSpPr>
        <p:spPr/>
        <p:txBody>
          <a:bodyPr/>
          <a:lstStyle/>
          <a:p>
            <a:fld id="{2A84976C-27DD-4652-871B-679C5B7BB4C7}" type="slidenum">
              <a:rPr lang="en-CA" smtClean="0"/>
              <a:t>19</a:t>
            </a:fld>
            <a:endParaRPr lang="en-CA"/>
          </a:p>
        </p:txBody>
      </p:sp>
    </p:spTree>
    <p:extLst>
      <p:ext uri="{BB962C8B-B14F-4D97-AF65-F5344CB8AC3E}">
        <p14:creationId xmlns:p14="http://schemas.microsoft.com/office/powerpoint/2010/main" val="417755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 A lot has happened in the past quarter century. This morning I want to briefly cover the chronology events and talk in a bit more depth about two historic elements: the lengthy trial in Quebec and the global settlement that has been reached.</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2</a:t>
            </a:fld>
            <a:endParaRPr lang="en-CA"/>
          </a:p>
        </p:txBody>
      </p:sp>
    </p:spTree>
    <p:extLst>
      <p:ext uri="{BB962C8B-B14F-4D97-AF65-F5344CB8AC3E}">
        <p14:creationId xmlns:p14="http://schemas.microsoft.com/office/powerpoint/2010/main" val="235222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D47AE-7F86-B9A2-E674-018A86403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FBE99-5907-F996-B6CA-AE53811D5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66261-7950-F7DA-B313-DEB9DEDD779F}"/>
              </a:ext>
            </a:extLst>
          </p:cNvPr>
          <p:cNvSpPr>
            <a:spLocks noGrp="1"/>
          </p:cNvSpPr>
          <p:nvPr>
            <p:ph type="body" idx="1"/>
          </p:nvPr>
        </p:nvSpPr>
        <p:spPr/>
        <p:txBody>
          <a:bodyPr/>
          <a:lstStyle/>
          <a:p>
            <a:pPr algn="l"/>
            <a:r>
              <a:rPr lang="en-US" sz="1200" b="0" i="0" kern="1200" dirty="0">
                <a:solidFill>
                  <a:schemeClr val="tx1"/>
                </a:solidFill>
                <a:effectLst/>
                <a:latin typeface="+mn-lt"/>
                <a:ea typeface="+mn-ea"/>
                <a:cs typeface="+mn-cs"/>
              </a:rPr>
              <a:t>20. So what isn’t included in this “plan of compromise”. In short, there are no measures to reduce tobacco use, and no new requirements that could be seen as related to tobacco control. This is not for want of trying on the part of health organizations. I have listed here the formal requests made to provincial governments for measures to include in these suits. None of these were put in place. Nor did the provinces permit dialogue or consultation on the terms they were seeking in the settlement.</a:t>
            </a:r>
          </a:p>
          <a:p>
            <a:pPr algn="l"/>
            <a:endParaRPr lang="en-US" sz="1200" b="0" i="0" kern="1200" dirty="0">
              <a:solidFill>
                <a:schemeClr val="tx1"/>
              </a:solidFill>
              <a:effectLst/>
              <a:latin typeface="+mn-lt"/>
              <a:ea typeface="+mn-ea"/>
              <a:cs typeface="+mn-cs"/>
            </a:endParaRPr>
          </a:p>
          <a:p>
            <a:pPr algn="l"/>
            <a:r>
              <a:rPr lang="en-US" sz="1200" b="0" i="0" kern="1200" dirty="0">
                <a:solidFill>
                  <a:schemeClr val="tx1"/>
                </a:solidFill>
                <a:effectLst/>
                <a:latin typeface="+mn-lt"/>
                <a:ea typeface="+mn-ea"/>
                <a:cs typeface="+mn-cs"/>
              </a:rPr>
              <a:t>A public park or rezoning for a new shopping centre get more democratic input than did this settlement. Up to the last moment, the Canadian Cancer Society and the Heart and Stroke Foundation attempted to influence the plan by requesting the court to order adjustments that would make it more “fair” and “reasonable”. These were also turned down.</a:t>
            </a:r>
            <a:endParaRPr lang="en-CA" dirty="0"/>
          </a:p>
        </p:txBody>
      </p:sp>
      <p:sp>
        <p:nvSpPr>
          <p:cNvPr id="4" name="Slide Number Placeholder 3">
            <a:extLst>
              <a:ext uri="{FF2B5EF4-FFF2-40B4-BE49-F238E27FC236}">
                <a16:creationId xmlns:a16="http://schemas.microsoft.com/office/drawing/2014/main" id="{A757A168-DD63-8587-54BE-CF82C9A92444}"/>
              </a:ext>
            </a:extLst>
          </p:cNvPr>
          <p:cNvSpPr>
            <a:spLocks noGrp="1"/>
          </p:cNvSpPr>
          <p:nvPr>
            <p:ph type="sldNum" sz="quarter" idx="5"/>
          </p:nvPr>
        </p:nvSpPr>
        <p:spPr/>
        <p:txBody>
          <a:bodyPr/>
          <a:lstStyle/>
          <a:p>
            <a:fld id="{2A84976C-27DD-4652-871B-679C5B7BB4C7}" type="slidenum">
              <a:rPr lang="en-CA" smtClean="0"/>
              <a:t>20</a:t>
            </a:fld>
            <a:endParaRPr lang="en-CA"/>
          </a:p>
        </p:txBody>
      </p:sp>
    </p:spTree>
    <p:extLst>
      <p:ext uri="{BB962C8B-B14F-4D97-AF65-F5344CB8AC3E}">
        <p14:creationId xmlns:p14="http://schemas.microsoft.com/office/powerpoint/2010/main" val="145598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A9D0-603F-91E3-A65B-27C89E1F7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88D656-E191-7EA5-5F5D-B60D8D300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15879-A0ED-C56D-046A-7FA11904C2D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21. This deal may not have been what we hoped for, but is it still a good deal? Are we better off with this settlement plan than we would be without? Can we say the provinces won their case? Can we say the companies lost? The impact is far from clear. - Cigarette sales will no longer be profitable for manufacturers in Canada for some time. Provincial revenues will be higher. Will that make it easier or harder for us to get new measures to reduce tobacco use? Are there lessons here from the alcohol and lottery markets?</a:t>
            </a:r>
            <a:endParaRPr lang="en-CA" dirty="0"/>
          </a:p>
        </p:txBody>
      </p:sp>
      <p:sp>
        <p:nvSpPr>
          <p:cNvPr id="4" name="Slide Number Placeholder 3">
            <a:extLst>
              <a:ext uri="{FF2B5EF4-FFF2-40B4-BE49-F238E27FC236}">
                <a16:creationId xmlns:a16="http://schemas.microsoft.com/office/drawing/2014/main" id="{DADC58BB-E6CF-93B1-CD62-D52EF28F7EC4}"/>
              </a:ext>
            </a:extLst>
          </p:cNvPr>
          <p:cNvSpPr>
            <a:spLocks noGrp="1"/>
          </p:cNvSpPr>
          <p:nvPr>
            <p:ph type="sldNum" sz="quarter" idx="5"/>
          </p:nvPr>
        </p:nvSpPr>
        <p:spPr/>
        <p:txBody>
          <a:bodyPr/>
          <a:lstStyle/>
          <a:p>
            <a:fld id="{2A84976C-27DD-4652-871B-679C5B7BB4C7}" type="slidenum">
              <a:rPr lang="en-CA" smtClean="0"/>
              <a:t>21</a:t>
            </a:fld>
            <a:endParaRPr lang="en-CA"/>
          </a:p>
        </p:txBody>
      </p:sp>
    </p:spTree>
    <p:extLst>
      <p:ext uri="{BB962C8B-B14F-4D97-AF65-F5344CB8AC3E}">
        <p14:creationId xmlns:p14="http://schemas.microsoft.com/office/powerpoint/2010/main" val="2541493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22. It does not appear that public health concerns drove decision making. This is not the first time – think COVID, junk food, alcohol – that the perceptions of what is in the public interest and public health interest are not uniform.</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22</a:t>
            </a:fld>
            <a:endParaRPr lang="en-CA"/>
          </a:p>
        </p:txBody>
      </p:sp>
    </p:spTree>
    <p:extLst>
      <p:ext uri="{BB962C8B-B14F-4D97-AF65-F5344CB8AC3E}">
        <p14:creationId xmlns:p14="http://schemas.microsoft.com/office/powerpoint/2010/main" val="327514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9C72C-136C-D5E6-72A7-9B8498E86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A86F2-AAAE-6B5E-E233-E11800F5A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820F6-331A-82AD-756F-B4E78CF53F6F}"/>
              </a:ext>
            </a:extLst>
          </p:cNvPr>
          <p:cNvSpPr>
            <a:spLocks noGrp="1"/>
          </p:cNvSpPr>
          <p:nvPr>
            <p:ph type="body" idx="1"/>
          </p:nvPr>
        </p:nvSpPr>
        <p:spPr/>
        <p:txBody>
          <a:bodyPr/>
          <a:lstStyle/>
          <a:p>
            <a:pPr algn="l"/>
            <a:r>
              <a:rPr lang="en-US" sz="1200" b="0" i="0" kern="1200" dirty="0">
                <a:solidFill>
                  <a:schemeClr val="tx1"/>
                </a:solidFill>
                <a:effectLst/>
                <a:latin typeface="+mn-lt"/>
                <a:ea typeface="+mn-ea"/>
                <a:cs typeface="+mn-cs"/>
              </a:rPr>
              <a:t>23. Looking back, I can identify ways in which we struggled or were unable to give more emphasis to public health outcomes. I won’t dwell on these now, but will list them for future reference.</a:t>
            </a:r>
            <a:endParaRPr lang="en-CA" dirty="0"/>
          </a:p>
        </p:txBody>
      </p:sp>
      <p:sp>
        <p:nvSpPr>
          <p:cNvPr id="4" name="Slide Number Placeholder 3">
            <a:extLst>
              <a:ext uri="{FF2B5EF4-FFF2-40B4-BE49-F238E27FC236}">
                <a16:creationId xmlns:a16="http://schemas.microsoft.com/office/drawing/2014/main" id="{FC2BB3CB-4159-D8D9-B417-72A3B8BD3551}"/>
              </a:ext>
            </a:extLst>
          </p:cNvPr>
          <p:cNvSpPr>
            <a:spLocks noGrp="1"/>
          </p:cNvSpPr>
          <p:nvPr>
            <p:ph type="sldNum" sz="quarter" idx="5"/>
          </p:nvPr>
        </p:nvSpPr>
        <p:spPr/>
        <p:txBody>
          <a:bodyPr/>
          <a:lstStyle/>
          <a:p>
            <a:fld id="{2A84976C-27DD-4652-871B-679C5B7BB4C7}" type="slidenum">
              <a:rPr lang="en-CA" smtClean="0"/>
              <a:t>23</a:t>
            </a:fld>
            <a:endParaRPr lang="en-CA"/>
          </a:p>
        </p:txBody>
      </p:sp>
    </p:spTree>
    <p:extLst>
      <p:ext uri="{BB962C8B-B14F-4D97-AF65-F5344CB8AC3E}">
        <p14:creationId xmlns:p14="http://schemas.microsoft.com/office/powerpoint/2010/main" val="1371760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24. Similarly, I think there are ways we can improve future lawsuits involving health harming substances.</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24</a:t>
            </a:fld>
            <a:endParaRPr lang="en-CA"/>
          </a:p>
        </p:txBody>
      </p:sp>
    </p:spTree>
    <p:extLst>
      <p:ext uri="{BB962C8B-B14F-4D97-AF65-F5344CB8AC3E}">
        <p14:creationId xmlns:p14="http://schemas.microsoft.com/office/powerpoint/2010/main" val="114204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25. As a community, we have not met often to talk about these lawsuits or their impact on our work. </a:t>
            </a:r>
            <a:r>
              <a:rPr lang="en-US" sz="1200" b="0" i="0" kern="1200">
                <a:solidFill>
                  <a:schemeClr val="tx1"/>
                </a:solidFill>
                <a:effectLst/>
                <a:latin typeface="+mn-lt"/>
                <a:ea typeface="+mn-ea"/>
                <a:cs typeface="+mn-cs"/>
              </a:rPr>
              <a:t>I would be so grateful if you would share with me now how you perceive these and what we should take on board from this experience as we move forward.</a:t>
            </a:r>
            <a:endParaRPr lang="en-CA"/>
          </a:p>
        </p:txBody>
      </p:sp>
      <p:sp>
        <p:nvSpPr>
          <p:cNvPr id="4" name="Slide Number Placeholder 3"/>
          <p:cNvSpPr>
            <a:spLocks noGrp="1"/>
          </p:cNvSpPr>
          <p:nvPr>
            <p:ph type="sldNum" sz="quarter" idx="5"/>
          </p:nvPr>
        </p:nvSpPr>
        <p:spPr/>
        <p:txBody>
          <a:bodyPr/>
          <a:lstStyle/>
          <a:p>
            <a:fld id="{2A84976C-27DD-4652-871B-679C5B7BB4C7}" type="slidenum">
              <a:rPr lang="en-CA" smtClean="0"/>
              <a:t>25</a:t>
            </a:fld>
            <a:endParaRPr lang="en-CA"/>
          </a:p>
        </p:txBody>
      </p:sp>
    </p:spTree>
    <p:extLst>
      <p:ext uri="{BB962C8B-B14F-4D97-AF65-F5344CB8AC3E}">
        <p14:creationId xmlns:p14="http://schemas.microsoft.com/office/powerpoint/2010/main" val="1245939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 Since the 1970s tobacco control groups have wanted tobacco companies to be held to account in courts of law. This seemed like a logical way to hold them to account for the wrongs they had done and to provide some compensation to those who had been injured. We also expected that the justice system could help expose the wrongdoing of the companies in ways which would prevent these bad </a:t>
            </a:r>
            <a:r>
              <a:rPr lang="en-US" sz="1200" b="0" i="0" kern="1200" dirty="0" err="1">
                <a:solidFill>
                  <a:schemeClr val="tx1"/>
                </a:solidFill>
                <a:effectLst/>
                <a:latin typeface="+mn-lt"/>
                <a:ea typeface="+mn-ea"/>
                <a:cs typeface="+mn-cs"/>
              </a:rPr>
              <a:t>behaviours</a:t>
            </a:r>
            <a:r>
              <a:rPr lang="en-US" sz="1200" b="0" i="0" kern="1200" dirty="0">
                <a:solidFill>
                  <a:schemeClr val="tx1"/>
                </a:solidFill>
                <a:effectLst/>
                <a:latin typeface="+mn-lt"/>
                <a:ea typeface="+mn-ea"/>
                <a:cs typeface="+mn-cs"/>
              </a:rPr>
              <a:t> from being repeated. The inclusion of civil liability in the framework Convention on Tobacco Control illustrates the expectation that lawsuits were a tobacco control intervention.</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3</a:t>
            </a:fld>
            <a:endParaRPr lang="en-CA"/>
          </a:p>
        </p:txBody>
      </p:sp>
    </p:spTree>
    <p:extLst>
      <p:ext uri="{BB962C8B-B14F-4D97-AF65-F5344CB8AC3E}">
        <p14:creationId xmlns:p14="http://schemas.microsoft.com/office/powerpoint/2010/main" val="3655682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4. As it turns out, Canada is one of the few countries outside of the united states where tobacco lawsuits took place. I am not sure of the statistics this year, but over the past two decades more than half of the world’s lawsuits were being held in Canada.</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4</a:t>
            </a:fld>
            <a:endParaRPr lang="en-CA"/>
          </a:p>
        </p:txBody>
      </p:sp>
    </p:spTree>
    <p:extLst>
      <p:ext uri="{BB962C8B-B14F-4D97-AF65-F5344CB8AC3E}">
        <p14:creationId xmlns:p14="http://schemas.microsoft.com/office/powerpoint/2010/main" val="173617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05">
              <a:defRPr/>
            </a:pPr>
            <a:r>
              <a:rPr lang="en-US" sz="1200" b="0" i="0" kern="1200" dirty="0">
                <a:solidFill>
                  <a:schemeClr val="tx1"/>
                </a:solidFill>
                <a:effectLst/>
                <a:latin typeface="+mn-lt"/>
                <a:ea typeface="+mn-ea"/>
                <a:cs typeface="+mn-cs"/>
              </a:rPr>
              <a:t>5. Aside from a handful of unsuccessful individual cases, there were two main categories of large suits filed against the companies – class actions filed on behalf of individual smokers and cost recovery suits filed by provinces. There were class actions filed which are now shown here – some were rejected and some never moved beyond the initial filing state. History sifted out all but 3 class actions: two of them were in </a:t>
            </a:r>
            <a:r>
              <a:rPr lang="en-US" sz="1200" b="0" i="0" kern="1200" dirty="0" err="1">
                <a:solidFill>
                  <a:schemeClr val="tx1"/>
                </a:solidFill>
                <a:effectLst/>
                <a:latin typeface="+mn-lt"/>
                <a:ea typeface="+mn-ea"/>
                <a:cs typeface="+mn-cs"/>
              </a:rPr>
              <a:t>Qeubec</a:t>
            </a:r>
            <a:r>
              <a:rPr lang="en-US" sz="1200" b="0" i="0" kern="1200" dirty="0">
                <a:solidFill>
                  <a:schemeClr val="tx1"/>
                </a:solidFill>
                <a:effectLst/>
                <a:latin typeface="+mn-lt"/>
                <a:ea typeface="+mn-ea"/>
                <a:cs typeface="+mn-cs"/>
              </a:rPr>
              <a:t> – one for addiction and one for lung cancer, throat cancer and emphysema. Those were combined for trial purpose and ultimately the </a:t>
            </a:r>
            <a:r>
              <a:rPr lang="en-US" sz="1200" b="0" i="0" kern="1200" dirty="0" err="1">
                <a:solidFill>
                  <a:schemeClr val="tx1"/>
                </a:solidFill>
                <a:effectLst/>
                <a:latin typeface="+mn-lt"/>
                <a:ea typeface="+mn-ea"/>
                <a:cs typeface="+mn-cs"/>
              </a:rPr>
              <a:t>lawfirms</a:t>
            </a:r>
            <a:r>
              <a:rPr lang="en-US" sz="1200" b="0" i="0" kern="1200" dirty="0">
                <a:solidFill>
                  <a:schemeClr val="tx1"/>
                </a:solidFill>
                <a:effectLst/>
                <a:latin typeface="+mn-lt"/>
                <a:ea typeface="+mn-ea"/>
                <a:cs typeface="+mn-cs"/>
              </a:rPr>
              <a:t> managing them merged the cases and their practices. The other, much smaller case, was the Knight case in British Columbia which addressed the deceptiveness of selling “light” cigarettes. With respect to provincial lawsuit s—B.C. was the forerunner – it took 7 years or more before another province </a:t>
            </a:r>
            <a:r>
              <a:rPr lang="en-US" sz="1200" b="0" i="0" kern="1200" dirty="0" err="1">
                <a:solidFill>
                  <a:schemeClr val="tx1"/>
                </a:solidFill>
                <a:effectLst/>
                <a:latin typeface="+mn-lt"/>
                <a:ea typeface="+mn-ea"/>
                <a:cs typeface="+mn-cs"/>
              </a:rPr>
              <a:t>joind</a:t>
            </a:r>
            <a:r>
              <a:rPr lang="en-US" sz="1200" b="0" i="0" kern="1200" dirty="0">
                <a:solidFill>
                  <a:schemeClr val="tx1"/>
                </a:solidFill>
                <a:effectLst/>
                <a:latin typeface="+mn-lt"/>
                <a:ea typeface="+mn-ea"/>
                <a:cs typeface="+mn-cs"/>
              </a:rPr>
              <a:t> in the effort and 7 years after that before all provinces were on board. Among these, the only case to go to trial were the Quebec class actions.</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5</a:t>
            </a:fld>
            <a:endParaRPr lang="en-CA"/>
          </a:p>
        </p:txBody>
      </p:sp>
    </p:spTree>
    <p:extLst>
      <p:ext uri="{BB962C8B-B14F-4D97-AF65-F5344CB8AC3E}">
        <p14:creationId xmlns:p14="http://schemas.microsoft.com/office/powerpoint/2010/main" val="93299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6. So why Quebec? There were conditions uniquely in place in </a:t>
            </a:r>
            <a:r>
              <a:rPr lang="en-US" sz="1200" b="0" i="0" kern="1200" dirty="0" err="1">
                <a:solidFill>
                  <a:schemeClr val="tx1"/>
                </a:solidFill>
                <a:effectLst/>
                <a:latin typeface="+mn-lt"/>
                <a:ea typeface="+mn-ea"/>
                <a:cs typeface="+mn-cs"/>
              </a:rPr>
              <a:t>Qeubec</a:t>
            </a:r>
            <a:r>
              <a:rPr lang="en-US" sz="1200" b="0" i="0" kern="1200" dirty="0">
                <a:solidFill>
                  <a:schemeClr val="tx1"/>
                </a:solidFill>
                <a:effectLst/>
                <a:latin typeface="+mn-lt"/>
                <a:ea typeface="+mn-ea"/>
                <a:cs typeface="+mn-cs"/>
              </a:rPr>
              <a:t> which aided a case of this magnitude and risk taking place. These included their civil culture and its greater acceptance of class actions, and financial support that is given for special costs of lawsuit that are seen to be in the public interest. In addition, when the Quebec government passed legislation to facilitate its own lawsuit, it included the use of statistical evidence for class actions as well. Most importantly, there was a group of lawyers ambitious enough to take the case on.</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6</a:t>
            </a:fld>
            <a:endParaRPr lang="en-CA"/>
          </a:p>
        </p:txBody>
      </p:sp>
    </p:spTree>
    <p:extLst>
      <p:ext uri="{BB962C8B-B14F-4D97-AF65-F5344CB8AC3E}">
        <p14:creationId xmlns:p14="http://schemas.microsoft.com/office/powerpoint/2010/main" val="4059152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7. It took around 13 years for the case to come to trial. It was one of Canada’s longest and largest trials – 250+ days of hearing, 72 witnesses, and dozens of times when the Appeal Court was asked to rule on issues mid-trial. The 42,000 exhibits that were registered in the court can be found on the Legacy website of tobacco documents. I took that picture from the corner where I and my colleague Pierre Croteau sat and wrote a story to post online each night at the end of the day’s events. Mine in English and his in French. This work was supported by the Quebec Ministry of Health as a way to share information on the trial with the world.</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7</a:t>
            </a:fld>
            <a:endParaRPr lang="en-CA"/>
          </a:p>
        </p:txBody>
      </p:sp>
    </p:spTree>
    <p:extLst>
      <p:ext uri="{BB962C8B-B14F-4D97-AF65-F5344CB8AC3E}">
        <p14:creationId xmlns:p14="http://schemas.microsoft.com/office/powerpoint/2010/main" val="359111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8. The two Quebec rulings on this case were a massive victory for the Quebec team and a stunning loss for the companies. Justice Riordan’s ruling, issued in 2015, used strong language in condemning the companies for their egregious behaviour. That decision was taken to the Appeal Court, which heard arguments in late 2016 – and then took a long time to make its decision. I ran into a lawyer for one of the tobacco companies in a train station in late 2018 and he said confidently to me that Appeal Courts do not take a long time to agree with a judge. But when their ruling was issued on March 1, 2019 it was another stunning victory. Other than a tweaking of an interest rate calculation, they essentially upheld the entire judgement and did more. Very unusually, they went into the evidence in the trial and buttressed their decision by citing additional documents and by answering further potential legal questions.</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8</a:t>
            </a:fld>
            <a:endParaRPr lang="en-CA"/>
          </a:p>
        </p:txBody>
      </p:sp>
    </p:spTree>
    <p:extLst>
      <p:ext uri="{BB962C8B-B14F-4D97-AF65-F5344CB8AC3E}">
        <p14:creationId xmlns:p14="http://schemas.microsoft.com/office/powerpoint/2010/main" val="1479800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9. These rulings specified the four Quebec laws that were broken – the two Civil Codes in place during the period under review and their requirement son manufacturers to warn, the Consumer Protection Act, and the Quebec Charter of Rights and Freedoms. Within these rulings are criteria for how companies selling harmful products – tobacco, alcohol, nicotine, cannabis – should behave.</a:t>
            </a:r>
            <a:endParaRPr lang="en-CA" dirty="0"/>
          </a:p>
        </p:txBody>
      </p:sp>
      <p:sp>
        <p:nvSpPr>
          <p:cNvPr id="4" name="Slide Number Placeholder 3"/>
          <p:cNvSpPr>
            <a:spLocks noGrp="1"/>
          </p:cNvSpPr>
          <p:nvPr>
            <p:ph type="sldNum" sz="quarter" idx="5"/>
          </p:nvPr>
        </p:nvSpPr>
        <p:spPr/>
        <p:txBody>
          <a:bodyPr/>
          <a:lstStyle/>
          <a:p>
            <a:fld id="{2A84976C-27DD-4652-871B-679C5B7BB4C7}" type="slidenum">
              <a:rPr lang="en-CA" smtClean="0"/>
              <a:t>9</a:t>
            </a:fld>
            <a:endParaRPr lang="en-CA"/>
          </a:p>
        </p:txBody>
      </p:sp>
    </p:spTree>
    <p:extLst>
      <p:ext uri="{BB962C8B-B14F-4D97-AF65-F5344CB8AC3E}">
        <p14:creationId xmlns:p14="http://schemas.microsoft.com/office/powerpoint/2010/main" val="378176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953241-93F4-4ED1-A578-1DCB438E7167}" type="datetimeFigureOut">
              <a:rPr lang="en-CA" smtClean="0"/>
              <a:t>2025-08-08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177068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53241-93F4-4ED1-A578-1DCB438E7167}" type="datetimeFigureOut">
              <a:rPr lang="en-CA" smtClean="0"/>
              <a:t>2025-08-08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331014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53241-93F4-4ED1-A578-1DCB438E7167}" type="datetimeFigureOut">
              <a:rPr lang="en-CA" smtClean="0"/>
              <a:t>2025-08-08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354708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bg1"/>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0953241-93F4-4ED1-A578-1DCB438E7167}" type="datetimeFigureOut">
              <a:rPr lang="en-CA" smtClean="0"/>
              <a:t>2025-08-08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2314258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53241-93F4-4ED1-A578-1DCB438E7167}" type="datetimeFigureOut">
              <a:rPr lang="en-CA" smtClean="0"/>
              <a:t>2025-08-08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311102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a:solidFill>
                  <a:schemeClr val="bg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953241-93F4-4ED1-A578-1DCB438E7167}" type="datetimeFigureOut">
              <a:rPr lang="en-CA" smtClean="0"/>
              <a:t>2025-08-08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220315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53241-93F4-4ED1-A578-1DCB438E7167}" type="datetimeFigureOut">
              <a:rPr lang="en-CA" smtClean="0"/>
              <a:t>2025-08-08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250271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953241-93F4-4ED1-A578-1DCB438E7167}" type="datetimeFigureOut">
              <a:rPr lang="en-CA" smtClean="0"/>
              <a:t>2025-08-08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294013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3241-93F4-4ED1-A578-1DCB438E7167}" type="datetimeFigureOut">
              <a:rPr lang="en-CA" smtClean="0"/>
              <a:t>2025-08-08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378294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53241-93F4-4ED1-A578-1DCB438E7167}" type="datetimeFigureOut">
              <a:rPr lang="en-CA" smtClean="0"/>
              <a:t>2025-08-08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290577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953241-93F4-4ED1-A578-1DCB438E7167}" type="datetimeFigureOut">
              <a:rPr lang="en-CA" smtClean="0"/>
              <a:t>2025-08-08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6248BF2-B542-4E8B-BF63-669A3E0B1800}" type="slidenum">
              <a:rPr lang="en-CA" smtClean="0"/>
              <a:t>‹#›</a:t>
            </a:fld>
            <a:endParaRPr lang="en-CA"/>
          </a:p>
        </p:txBody>
      </p:sp>
    </p:spTree>
    <p:extLst>
      <p:ext uri="{BB962C8B-B14F-4D97-AF65-F5344CB8AC3E}">
        <p14:creationId xmlns:p14="http://schemas.microsoft.com/office/powerpoint/2010/main" val="359018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FEF5F7-EC2A-4149-8D48-F2BE793EA051}"/>
              </a:ext>
            </a:extLst>
          </p:cNvPr>
          <p:cNvSpPr/>
          <p:nvPr userDrawn="1"/>
        </p:nvSpPr>
        <p:spPr>
          <a:xfrm>
            <a:off x="0" y="0"/>
            <a:ext cx="12192000" cy="1690688"/>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8100000" scaled="1"/>
            <a:tileRect/>
          </a:gradFill>
          <a:ln>
            <a:noFill/>
          </a:ln>
          <a:effectLst>
            <a:outerShdw blurRad="101600" dist="38100" dir="2700000" sx="104000" sy="104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53241-93F4-4ED1-A578-1DCB438E7167}" type="datetimeFigureOut">
              <a:rPr lang="en-CA" smtClean="0"/>
              <a:t>2025-08-08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48BF2-B542-4E8B-BF63-669A3E0B1800}" type="slidenum">
              <a:rPr lang="en-CA" smtClean="0"/>
              <a:t>‹#›</a:t>
            </a:fld>
            <a:endParaRPr lang="en-CA"/>
          </a:p>
        </p:txBody>
      </p:sp>
    </p:spTree>
    <p:extLst>
      <p:ext uri="{BB962C8B-B14F-4D97-AF65-F5344CB8AC3E}">
        <p14:creationId xmlns:p14="http://schemas.microsoft.com/office/powerpoint/2010/main" val="95046330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gif"/><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Freeform: Shape 54">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7" name="Freeform: Shape 56">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A7EF88-FAEF-4228-969B-9E6D93644703}"/>
              </a:ext>
            </a:extLst>
          </p:cNvPr>
          <p:cNvSpPr>
            <a:spLocks noGrp="1"/>
          </p:cNvSpPr>
          <p:nvPr>
            <p:ph type="ctrTitle"/>
          </p:nvPr>
        </p:nvSpPr>
        <p:spPr>
          <a:xfrm>
            <a:off x="477980" y="1122363"/>
            <a:ext cx="4252063" cy="3204134"/>
          </a:xfrm>
        </p:spPr>
        <p:txBody>
          <a:bodyPr anchor="b">
            <a:normAutofit/>
          </a:bodyPr>
          <a:lstStyle/>
          <a:p>
            <a:pPr algn="l"/>
            <a:br>
              <a:rPr lang="en-CA" sz="4400" b="1" dirty="0">
                <a:latin typeface="+mn-lt"/>
              </a:rPr>
            </a:br>
            <a:r>
              <a:rPr lang="en-CA" sz="3600" dirty="0"/>
              <a:t>A quarter century later: </a:t>
            </a:r>
            <a:br>
              <a:rPr lang="en-CA" sz="3600" dirty="0"/>
            </a:br>
            <a:r>
              <a:rPr lang="en-CA" sz="4400" b="1" dirty="0">
                <a:latin typeface="+mn-lt"/>
              </a:rPr>
              <a:t>Canada’s tobacco lawsuits </a:t>
            </a:r>
          </a:p>
        </p:txBody>
      </p:sp>
      <p:sp>
        <p:nvSpPr>
          <p:cNvPr id="7" name="Subtitle 6">
            <a:extLst>
              <a:ext uri="{FF2B5EF4-FFF2-40B4-BE49-F238E27FC236}">
                <a16:creationId xmlns:a16="http://schemas.microsoft.com/office/drawing/2014/main" id="{2937E9E3-959C-486C-9577-F75A32DF7F29}"/>
              </a:ext>
            </a:extLst>
          </p:cNvPr>
          <p:cNvSpPr>
            <a:spLocks noGrp="1"/>
          </p:cNvSpPr>
          <p:nvPr>
            <p:ph type="subTitle" idx="1"/>
          </p:nvPr>
        </p:nvSpPr>
        <p:spPr>
          <a:xfrm>
            <a:off x="477981" y="4872922"/>
            <a:ext cx="3933306" cy="1208141"/>
          </a:xfrm>
        </p:spPr>
        <p:txBody>
          <a:bodyPr>
            <a:normAutofit/>
          </a:bodyPr>
          <a:lstStyle/>
          <a:p>
            <a:pPr algn="l"/>
            <a:r>
              <a:rPr lang="en-CA" sz="2000" dirty="0"/>
              <a:t>Cynthia Callard</a:t>
            </a:r>
            <a:br>
              <a:rPr lang="en-CA" sz="2000" dirty="0"/>
            </a:br>
            <a:r>
              <a:rPr lang="en-CA" sz="2000" dirty="0"/>
              <a:t>Physicians for a Smoke-Free Canada</a:t>
            </a:r>
            <a:br>
              <a:rPr lang="en-CA" sz="2000" dirty="0"/>
            </a:br>
            <a:r>
              <a:rPr lang="en-CA" sz="2000" dirty="0"/>
              <a:t>March 2025</a:t>
            </a:r>
          </a:p>
        </p:txBody>
      </p:sp>
      <p:sp>
        <p:nvSpPr>
          <p:cNvPr id="59" name="Rectangle 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D3E1D41-3DA8-490D-98D9-64FA2C029C23}"/>
              </a:ext>
            </a:extLst>
          </p:cNvPr>
          <p:cNvPicPr>
            <a:picLocks noChangeAspect="1"/>
          </p:cNvPicPr>
          <p:nvPr/>
        </p:nvPicPr>
        <p:blipFill>
          <a:blip r:embed="rId3"/>
          <a:stretch>
            <a:fillRect/>
          </a:stretch>
        </p:blipFill>
        <p:spPr>
          <a:xfrm>
            <a:off x="5426868" y="1336234"/>
            <a:ext cx="6268325" cy="4185531"/>
          </a:xfrm>
          <a:prstGeom prst="rect">
            <a:avLst/>
          </a:prstGeom>
        </p:spPr>
      </p:pic>
    </p:spTree>
    <p:extLst>
      <p:ext uri="{BB962C8B-B14F-4D97-AF65-F5344CB8AC3E}">
        <p14:creationId xmlns:p14="http://schemas.microsoft.com/office/powerpoint/2010/main" val="205827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Supreme Court of Canada finds two forest-product companies must pay for  remedial work – HazMat Management">
            <a:extLst>
              <a:ext uri="{FF2B5EF4-FFF2-40B4-BE49-F238E27FC236}">
                <a16:creationId xmlns:a16="http://schemas.microsoft.com/office/drawing/2014/main" id="{C07CFFB6-1311-4762-81E8-879647AE5C0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980" r="2" b="2"/>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018B19-9B05-4AD1-9027-0DD26DCAAEBF}"/>
              </a:ext>
            </a:extLst>
          </p:cNvPr>
          <p:cNvSpPr>
            <a:spLocks noGrp="1"/>
          </p:cNvSpPr>
          <p:nvPr>
            <p:ph type="title"/>
          </p:nvPr>
        </p:nvSpPr>
        <p:spPr>
          <a:xfrm>
            <a:off x="371094" y="1161288"/>
            <a:ext cx="3438144" cy="1125728"/>
          </a:xfrm>
        </p:spPr>
        <p:txBody>
          <a:bodyPr vert="horz" lIns="91440" tIns="45720" rIns="91440" bIns="45720" rtlCol="0" anchor="b">
            <a:noAutofit/>
          </a:bodyPr>
          <a:lstStyle/>
          <a:p>
            <a:r>
              <a:rPr lang="en-US" sz="3100" dirty="0">
                <a:solidFill>
                  <a:schemeClr val="accent2">
                    <a:lumMod val="75000"/>
                  </a:schemeClr>
                </a:solidFill>
              </a:rPr>
              <a:t>What was expected to happen next…</a:t>
            </a:r>
          </a:p>
        </p:txBody>
      </p:sp>
      <p:sp>
        <p:nvSpPr>
          <p:cNvPr id="81" name="Rectangle 8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5">
            <a:extLst>
              <a:ext uri="{FF2B5EF4-FFF2-40B4-BE49-F238E27FC236}">
                <a16:creationId xmlns:a16="http://schemas.microsoft.com/office/drawing/2014/main" id="{5FF1CFC5-401C-4339-A3D5-EF859153A24D}"/>
              </a:ext>
            </a:extLst>
          </p:cNvPr>
          <p:cNvSpPr>
            <a:spLocks noGrp="1"/>
          </p:cNvSpPr>
          <p:nvPr>
            <p:ph sz="half" idx="1"/>
          </p:nvPr>
        </p:nvSpPr>
        <p:spPr>
          <a:xfrm>
            <a:off x="371094" y="2718054"/>
            <a:ext cx="3438906" cy="3207258"/>
          </a:xfrm>
        </p:spPr>
        <p:txBody>
          <a:bodyPr vert="horz" lIns="91440" tIns="45720" rIns="91440" bIns="45720" rtlCol="0" anchor="t">
            <a:normAutofit fontScale="92500" lnSpcReduction="20000"/>
          </a:bodyPr>
          <a:lstStyle/>
          <a:p>
            <a:pPr marL="0" indent="0">
              <a:buNone/>
            </a:pPr>
            <a:r>
              <a:rPr lang="en-US" sz="2000" b="1" dirty="0"/>
              <a:t>Before Appeal Court ruling released, it had been expected that who ever lost that decision would appeal to the Supreme Court. </a:t>
            </a:r>
          </a:p>
          <a:p>
            <a:r>
              <a:rPr lang="en-US" sz="1600" dirty="0"/>
              <a:t>SCC has final authority on Canadian cases</a:t>
            </a:r>
          </a:p>
          <a:p>
            <a:r>
              <a:rPr lang="en-US" sz="1600" dirty="0"/>
              <a:t>There is no automatic right of appeal, the SCC decides which cases it will review.</a:t>
            </a:r>
          </a:p>
          <a:p>
            <a:r>
              <a:rPr lang="en-US" sz="1600" dirty="0"/>
              <a:t>Strength of Appeal Court ruling made it more likely that SCC would not hear the case or would not reverse the decision.</a:t>
            </a:r>
          </a:p>
          <a:p>
            <a:endParaRPr lang="en-US" sz="1700" dirty="0"/>
          </a:p>
        </p:txBody>
      </p:sp>
    </p:spTree>
    <p:extLst>
      <p:ext uri="{BB962C8B-B14F-4D97-AF65-F5344CB8AC3E}">
        <p14:creationId xmlns:p14="http://schemas.microsoft.com/office/powerpoint/2010/main" val="2278041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66CC-A847-495F-A793-03705054EE32}"/>
              </a:ext>
            </a:extLst>
          </p:cNvPr>
          <p:cNvSpPr>
            <a:spLocks noGrp="1"/>
          </p:cNvSpPr>
          <p:nvPr>
            <p:ph type="title"/>
          </p:nvPr>
        </p:nvSpPr>
        <p:spPr>
          <a:xfrm>
            <a:off x="411480" y="987552"/>
            <a:ext cx="4485861" cy="1088136"/>
          </a:xfrm>
        </p:spPr>
        <p:txBody>
          <a:bodyPr anchor="b">
            <a:normAutofit/>
          </a:bodyPr>
          <a:lstStyle/>
          <a:p>
            <a:r>
              <a:rPr lang="en-CA" sz="3400" dirty="0">
                <a:solidFill>
                  <a:schemeClr val="accent2">
                    <a:lumMod val="75000"/>
                  </a:schemeClr>
                </a:solidFill>
              </a:rPr>
              <a:t>What happened instead….</a:t>
            </a:r>
          </a:p>
        </p:txBody>
      </p:sp>
      <p:sp>
        <p:nvSpPr>
          <p:cNvPr id="3078" name="Rectangle 72">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79" name="Rectangle 74">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EE7CDD7-3838-4C6E-9894-C7647792790B}"/>
              </a:ext>
            </a:extLst>
          </p:cNvPr>
          <p:cNvSpPr>
            <a:spLocks noGrp="1"/>
          </p:cNvSpPr>
          <p:nvPr>
            <p:ph idx="1"/>
          </p:nvPr>
        </p:nvSpPr>
        <p:spPr>
          <a:xfrm>
            <a:off x="411479" y="2532888"/>
            <a:ext cx="4498848" cy="4044176"/>
          </a:xfrm>
        </p:spPr>
        <p:txBody>
          <a:bodyPr anchor="t">
            <a:normAutofit lnSpcReduction="10000"/>
          </a:bodyPr>
          <a:lstStyle/>
          <a:p>
            <a:pPr marL="0" indent="0">
              <a:buNone/>
            </a:pPr>
            <a:r>
              <a:rPr lang="en-CA" sz="1900" b="1" dirty="0"/>
              <a:t>Companies filed for insolvency protection in Ontario courts</a:t>
            </a:r>
          </a:p>
          <a:p>
            <a:r>
              <a:rPr lang="en-CA" sz="1400" dirty="0"/>
              <a:t>The </a:t>
            </a:r>
            <a:r>
              <a:rPr lang="en-CA" sz="1400" i="1" dirty="0"/>
              <a:t>Companies’ Creditors Arrangement Act (CCAA) </a:t>
            </a:r>
            <a:r>
              <a:rPr lang="en-CA" sz="1400" dirty="0"/>
              <a:t>a federal law designed to prevent bankruptcy</a:t>
            </a:r>
          </a:p>
          <a:p>
            <a:r>
              <a:rPr lang="en-CA" sz="1400" dirty="0"/>
              <a:t>Suspends all claims to allow companies to make an arrangement with their creditors</a:t>
            </a:r>
          </a:p>
          <a:p>
            <a:r>
              <a:rPr lang="en-CA" sz="1400" dirty="0"/>
              <a:t>All lawsuits against tobacco companies suspended from 2019 to now. </a:t>
            </a:r>
          </a:p>
          <a:p>
            <a:pPr marL="0" indent="0">
              <a:buNone/>
            </a:pPr>
            <a:r>
              <a:rPr lang="en-CA" sz="1900" b="1" dirty="0"/>
              <a:t>Provincial governments agreed to CCAA process</a:t>
            </a:r>
          </a:p>
          <a:p>
            <a:pPr marL="228600" lvl="1">
              <a:spcBef>
                <a:spcPts val="1000"/>
              </a:spcBef>
            </a:pPr>
            <a:r>
              <a:rPr lang="en-CA" sz="1400" dirty="0"/>
              <a:t>Prevented finalizing Quebec case, and paying smokers</a:t>
            </a:r>
          </a:p>
          <a:p>
            <a:pPr marL="228600" lvl="1">
              <a:spcBef>
                <a:spcPts val="1000"/>
              </a:spcBef>
            </a:pPr>
            <a:r>
              <a:rPr lang="en-CA" sz="1400" dirty="0"/>
              <a:t>Court order explicitly permits “business as usual” during protection</a:t>
            </a:r>
          </a:p>
          <a:p>
            <a:pPr marL="0" indent="0">
              <a:buNone/>
            </a:pPr>
            <a:r>
              <a:rPr lang="en-CA" sz="1700" b="1" dirty="0"/>
              <a:t>Ontario Court appointed a mediator</a:t>
            </a:r>
          </a:p>
          <a:p>
            <a:r>
              <a:rPr lang="en-CA" sz="1400" dirty="0"/>
              <a:t>Top secret negotiations underway from 2019 to 2024</a:t>
            </a:r>
            <a:endParaRPr lang="en-CA" sz="1300" dirty="0"/>
          </a:p>
        </p:txBody>
      </p:sp>
      <p:pic>
        <p:nvPicPr>
          <p:cNvPr id="3074" name="Picture 2" descr="Canada Life Building - Wikipedia">
            <a:extLst>
              <a:ext uri="{FF2B5EF4-FFF2-40B4-BE49-F238E27FC236}">
                <a16:creationId xmlns:a16="http://schemas.microsoft.com/office/drawing/2014/main" id="{F8E600CD-015D-456A-B0B8-EF12875AB9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97" r="-2" b="209"/>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3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8E9A0D-98A9-D6B8-70AD-C01CC68BFA88}"/>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C29AF4FE-3DA2-484E-2860-421C9CA97C46}"/>
              </a:ext>
            </a:extLst>
          </p:cNvPr>
          <p:cNvGrpSpPr/>
          <p:nvPr/>
        </p:nvGrpSpPr>
        <p:grpSpPr>
          <a:xfrm>
            <a:off x="374331" y="2681287"/>
            <a:ext cx="1296144" cy="2416110"/>
            <a:chOff x="677348" y="1889714"/>
            <a:chExt cx="1296144" cy="2416110"/>
          </a:xfrm>
        </p:grpSpPr>
        <p:sp>
          <p:nvSpPr>
            <p:cNvPr id="12" name="TextBox 11">
              <a:extLst>
                <a:ext uri="{FF2B5EF4-FFF2-40B4-BE49-F238E27FC236}">
                  <a16:creationId xmlns:a16="http://schemas.microsoft.com/office/drawing/2014/main" id="{864B8419-D839-D067-830B-FAA4B2CAAFF8}"/>
                </a:ext>
              </a:extLst>
            </p:cNvPr>
            <p:cNvSpPr txBox="1"/>
            <p:nvPr/>
          </p:nvSpPr>
          <p:spPr>
            <a:xfrm>
              <a:off x="677348" y="3881092"/>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June – Extended to Oct 2019</a:t>
              </a:r>
            </a:p>
          </p:txBody>
        </p:sp>
        <p:cxnSp>
          <p:nvCxnSpPr>
            <p:cNvPr id="10" name="Straight Connector 9">
              <a:extLst>
                <a:ext uri="{FF2B5EF4-FFF2-40B4-BE49-F238E27FC236}">
                  <a16:creationId xmlns:a16="http://schemas.microsoft.com/office/drawing/2014/main" id="{B510FC82-359A-269B-F2DE-5A3609E76341}"/>
                </a:ext>
              </a:extLst>
            </p:cNvPr>
            <p:cNvCxnSpPr>
              <a:cxnSpLocks/>
            </p:cNvCxnSpPr>
            <p:nvPr/>
          </p:nvCxnSpPr>
          <p:spPr>
            <a:xfrm>
              <a:off x="1581719" y="1889714"/>
              <a:ext cx="0" cy="226274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7" name="TextBox 116">
            <a:extLst>
              <a:ext uri="{FF2B5EF4-FFF2-40B4-BE49-F238E27FC236}">
                <a16:creationId xmlns:a16="http://schemas.microsoft.com/office/drawing/2014/main" id="{297BF9AD-E558-4620-6828-102E12EC7211}"/>
              </a:ext>
            </a:extLst>
          </p:cNvPr>
          <p:cNvSpPr txBox="1"/>
          <p:nvPr/>
        </p:nvSpPr>
        <p:spPr>
          <a:xfrm>
            <a:off x="28987" y="6144806"/>
            <a:ext cx="4216221" cy="707886"/>
          </a:xfrm>
          <a:prstGeom prst="rect">
            <a:avLst/>
          </a:prstGeom>
          <a:noFill/>
        </p:spPr>
        <p:txBody>
          <a:bodyPr wrap="square" rtlCol="0">
            <a:spAutoFit/>
          </a:bodyPr>
          <a:lstStyle/>
          <a:p>
            <a:pPr algn="r"/>
            <a:r>
              <a:rPr lang="en-CA" sz="4000" b="1" dirty="0">
                <a:solidFill>
                  <a:schemeClr val="accent2">
                    <a:lumMod val="75000"/>
                  </a:schemeClr>
                </a:solidFill>
              </a:rPr>
              <a:t>The CCAA Timeline</a:t>
            </a:r>
          </a:p>
        </p:txBody>
      </p:sp>
      <p:grpSp>
        <p:nvGrpSpPr>
          <p:cNvPr id="9" name="Group 8">
            <a:extLst>
              <a:ext uri="{FF2B5EF4-FFF2-40B4-BE49-F238E27FC236}">
                <a16:creationId xmlns:a16="http://schemas.microsoft.com/office/drawing/2014/main" id="{7A2CBAB5-AC7F-882E-713A-96D85531C1E8}"/>
              </a:ext>
            </a:extLst>
          </p:cNvPr>
          <p:cNvGrpSpPr/>
          <p:nvPr/>
        </p:nvGrpSpPr>
        <p:grpSpPr>
          <a:xfrm>
            <a:off x="707674" y="2688041"/>
            <a:ext cx="1296144" cy="3014346"/>
            <a:chOff x="1010691" y="1896468"/>
            <a:chExt cx="1296144" cy="3014346"/>
          </a:xfrm>
        </p:grpSpPr>
        <p:cxnSp>
          <p:nvCxnSpPr>
            <p:cNvPr id="116" name="Straight Connector 115">
              <a:extLst>
                <a:ext uri="{FF2B5EF4-FFF2-40B4-BE49-F238E27FC236}">
                  <a16:creationId xmlns:a16="http://schemas.microsoft.com/office/drawing/2014/main" id="{8BF2C247-A4A9-1D2C-B6BB-746768863BFB}"/>
                </a:ext>
              </a:extLst>
            </p:cNvPr>
            <p:cNvCxnSpPr>
              <a:cxnSpLocks/>
            </p:cNvCxnSpPr>
            <p:nvPr/>
          </p:nvCxnSpPr>
          <p:spPr>
            <a:xfrm>
              <a:off x="1980924" y="1896468"/>
              <a:ext cx="0" cy="255507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E3FCB04-4426-7804-BB20-D1F328BFE09F}"/>
                </a:ext>
              </a:extLst>
            </p:cNvPr>
            <p:cNvSpPr txBox="1"/>
            <p:nvPr/>
          </p:nvSpPr>
          <p:spPr>
            <a:xfrm>
              <a:off x="1010691" y="4486082"/>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Oct – Extended to Mar 2020</a:t>
              </a:r>
            </a:p>
          </p:txBody>
        </p:sp>
      </p:grpSp>
      <p:grpSp>
        <p:nvGrpSpPr>
          <p:cNvPr id="11" name="Group 10">
            <a:extLst>
              <a:ext uri="{FF2B5EF4-FFF2-40B4-BE49-F238E27FC236}">
                <a16:creationId xmlns:a16="http://schemas.microsoft.com/office/drawing/2014/main" id="{3EC7441B-6DD1-DFE7-859E-95C395C38DE1}"/>
              </a:ext>
            </a:extLst>
          </p:cNvPr>
          <p:cNvGrpSpPr/>
          <p:nvPr/>
        </p:nvGrpSpPr>
        <p:grpSpPr>
          <a:xfrm>
            <a:off x="1804512" y="2694054"/>
            <a:ext cx="1402401" cy="2056450"/>
            <a:chOff x="2107529" y="1902481"/>
            <a:chExt cx="1402401" cy="2056450"/>
          </a:xfrm>
        </p:grpSpPr>
        <p:cxnSp>
          <p:nvCxnSpPr>
            <p:cNvPr id="128" name="Straight Connector 127">
              <a:extLst>
                <a:ext uri="{FF2B5EF4-FFF2-40B4-BE49-F238E27FC236}">
                  <a16:creationId xmlns:a16="http://schemas.microsoft.com/office/drawing/2014/main" id="{46091305-0EDF-FA09-39F6-34EA290DD24B}"/>
                </a:ext>
              </a:extLst>
            </p:cNvPr>
            <p:cNvCxnSpPr>
              <a:cxnSpLocks/>
            </p:cNvCxnSpPr>
            <p:nvPr/>
          </p:nvCxnSpPr>
          <p:spPr>
            <a:xfrm flipH="1">
              <a:off x="2650645" y="1902481"/>
              <a:ext cx="6508" cy="1908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FBFA7225-9D0A-41D9-E145-913C043F3776}"/>
                </a:ext>
              </a:extLst>
            </p:cNvPr>
            <p:cNvGrpSpPr/>
            <p:nvPr/>
          </p:nvGrpSpPr>
          <p:grpSpPr>
            <a:xfrm>
              <a:off x="2107529" y="3534199"/>
              <a:ext cx="1402401" cy="424732"/>
              <a:chOff x="4564568" y="2754598"/>
              <a:chExt cx="1303576" cy="602394"/>
            </a:xfrm>
          </p:grpSpPr>
          <p:sp>
            <p:nvSpPr>
              <p:cNvPr id="20" name="TextBox 19">
                <a:extLst>
                  <a:ext uri="{FF2B5EF4-FFF2-40B4-BE49-F238E27FC236}">
                    <a16:creationId xmlns:a16="http://schemas.microsoft.com/office/drawing/2014/main" id="{72DDEB70-FD2D-9580-ECD8-673A2DBE4DE8}"/>
                  </a:ext>
                </a:extLst>
              </p:cNvPr>
              <p:cNvSpPr txBox="1"/>
              <p:nvPr/>
            </p:nvSpPr>
            <p:spPr>
              <a:xfrm>
                <a:off x="4564568" y="2754598"/>
                <a:ext cx="1296144" cy="590931"/>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March -  Extended to Sept 2020</a:t>
                </a:r>
              </a:p>
            </p:txBody>
          </p:sp>
          <p:cxnSp>
            <p:nvCxnSpPr>
              <p:cNvPr id="21" name="Straight Connector 20">
                <a:extLst>
                  <a:ext uri="{FF2B5EF4-FFF2-40B4-BE49-F238E27FC236}">
                    <a16:creationId xmlns:a16="http://schemas.microsoft.com/office/drawing/2014/main" id="{A9D63EA0-9D00-BE6E-8C74-CADEC1AF46E9}"/>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3" name="Group 12">
            <a:extLst>
              <a:ext uri="{FF2B5EF4-FFF2-40B4-BE49-F238E27FC236}">
                <a16:creationId xmlns:a16="http://schemas.microsoft.com/office/drawing/2014/main" id="{BA3C9789-23D2-15DA-50D4-E9F46D94C1E2}"/>
              </a:ext>
            </a:extLst>
          </p:cNvPr>
          <p:cNvGrpSpPr/>
          <p:nvPr/>
        </p:nvGrpSpPr>
        <p:grpSpPr>
          <a:xfrm>
            <a:off x="2714365" y="2710986"/>
            <a:ext cx="1296144" cy="2532133"/>
            <a:chOff x="3017382" y="1919413"/>
            <a:chExt cx="1296144" cy="2532133"/>
          </a:xfrm>
        </p:grpSpPr>
        <p:sp>
          <p:nvSpPr>
            <p:cNvPr id="23" name="TextBox 22">
              <a:extLst>
                <a:ext uri="{FF2B5EF4-FFF2-40B4-BE49-F238E27FC236}">
                  <a16:creationId xmlns:a16="http://schemas.microsoft.com/office/drawing/2014/main" id="{EF4097DF-2A9F-380C-EBDA-61C0AA57CD6B}"/>
                </a:ext>
              </a:extLst>
            </p:cNvPr>
            <p:cNvSpPr txBox="1"/>
            <p:nvPr/>
          </p:nvSpPr>
          <p:spPr>
            <a:xfrm>
              <a:off x="3017382" y="4026814"/>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Sept - Extended to March 2021</a:t>
              </a:r>
            </a:p>
          </p:txBody>
        </p:sp>
        <p:cxnSp>
          <p:nvCxnSpPr>
            <p:cNvPr id="25" name="Straight Connector 24">
              <a:extLst>
                <a:ext uri="{FF2B5EF4-FFF2-40B4-BE49-F238E27FC236}">
                  <a16:creationId xmlns:a16="http://schemas.microsoft.com/office/drawing/2014/main" id="{4491CC0C-AD18-0A4B-E99F-48FC3B41120D}"/>
                </a:ext>
              </a:extLst>
            </p:cNvPr>
            <p:cNvCxnSpPr>
              <a:cxnSpLocks/>
            </p:cNvCxnSpPr>
            <p:nvPr/>
          </p:nvCxnSpPr>
          <p:spPr>
            <a:xfrm flipH="1">
              <a:off x="3502958" y="1919413"/>
              <a:ext cx="6508" cy="216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FAD82D7-96AE-CC2C-6F85-D63FB05D32A3}"/>
              </a:ext>
            </a:extLst>
          </p:cNvPr>
          <p:cNvGrpSpPr/>
          <p:nvPr/>
        </p:nvGrpSpPr>
        <p:grpSpPr>
          <a:xfrm>
            <a:off x="3501018" y="2653742"/>
            <a:ext cx="1402401" cy="2096762"/>
            <a:chOff x="3804035" y="1862169"/>
            <a:chExt cx="1402401" cy="2096762"/>
          </a:xfrm>
        </p:grpSpPr>
        <p:cxnSp>
          <p:nvCxnSpPr>
            <p:cNvPr id="28" name="Straight Connector 27">
              <a:extLst>
                <a:ext uri="{FF2B5EF4-FFF2-40B4-BE49-F238E27FC236}">
                  <a16:creationId xmlns:a16="http://schemas.microsoft.com/office/drawing/2014/main" id="{1B504BA3-1CC4-A20A-0BDD-84690904FDBB}"/>
                </a:ext>
              </a:extLst>
            </p:cNvPr>
            <p:cNvCxnSpPr>
              <a:cxnSpLocks/>
            </p:cNvCxnSpPr>
            <p:nvPr/>
          </p:nvCxnSpPr>
          <p:spPr>
            <a:xfrm flipH="1">
              <a:off x="4367906" y="1862169"/>
              <a:ext cx="6508" cy="1908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A8D6EDF-4D43-21F7-E526-42314EB346CA}"/>
                </a:ext>
              </a:extLst>
            </p:cNvPr>
            <p:cNvGrpSpPr/>
            <p:nvPr/>
          </p:nvGrpSpPr>
          <p:grpSpPr>
            <a:xfrm>
              <a:off x="3804035" y="3534199"/>
              <a:ext cx="1402401" cy="424732"/>
              <a:chOff x="4564568" y="2754598"/>
              <a:chExt cx="1303576" cy="602394"/>
            </a:xfrm>
          </p:grpSpPr>
          <p:sp>
            <p:nvSpPr>
              <p:cNvPr id="34" name="TextBox 33">
                <a:extLst>
                  <a:ext uri="{FF2B5EF4-FFF2-40B4-BE49-F238E27FC236}">
                    <a16:creationId xmlns:a16="http://schemas.microsoft.com/office/drawing/2014/main" id="{70A5C622-3F21-B70F-F5F5-D69D89AF858C}"/>
                  </a:ext>
                </a:extLst>
              </p:cNvPr>
              <p:cNvSpPr txBox="1"/>
              <p:nvPr/>
            </p:nvSpPr>
            <p:spPr>
              <a:xfrm>
                <a:off x="4564568" y="2754598"/>
                <a:ext cx="1296144" cy="602394"/>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March -  Extended to Sept 2021</a:t>
                </a:r>
              </a:p>
            </p:txBody>
          </p:sp>
          <p:cxnSp>
            <p:nvCxnSpPr>
              <p:cNvPr id="35" name="Straight Connector 34">
                <a:extLst>
                  <a:ext uri="{FF2B5EF4-FFF2-40B4-BE49-F238E27FC236}">
                    <a16:creationId xmlns:a16="http://schemas.microsoft.com/office/drawing/2014/main" id="{F9BD43E2-528A-09BB-2C0F-56459A7263C1}"/>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 name="Group 14">
            <a:extLst>
              <a:ext uri="{FF2B5EF4-FFF2-40B4-BE49-F238E27FC236}">
                <a16:creationId xmlns:a16="http://schemas.microsoft.com/office/drawing/2014/main" id="{4F1C5883-EB86-2109-E443-38DDA453ADE4}"/>
              </a:ext>
            </a:extLst>
          </p:cNvPr>
          <p:cNvGrpSpPr/>
          <p:nvPr/>
        </p:nvGrpSpPr>
        <p:grpSpPr>
          <a:xfrm>
            <a:off x="4456263" y="2670674"/>
            <a:ext cx="1296144" cy="2572445"/>
            <a:chOff x="4759280" y="1879101"/>
            <a:chExt cx="1296144" cy="2572445"/>
          </a:xfrm>
        </p:grpSpPr>
        <p:sp>
          <p:nvSpPr>
            <p:cNvPr id="32" name="TextBox 31">
              <a:extLst>
                <a:ext uri="{FF2B5EF4-FFF2-40B4-BE49-F238E27FC236}">
                  <a16:creationId xmlns:a16="http://schemas.microsoft.com/office/drawing/2014/main" id="{889C8726-D7BB-5741-A350-C5E032077752}"/>
                </a:ext>
              </a:extLst>
            </p:cNvPr>
            <p:cNvSpPr txBox="1"/>
            <p:nvPr/>
          </p:nvSpPr>
          <p:spPr>
            <a:xfrm>
              <a:off x="4759280" y="4026814"/>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Sept - Extended to March 2022</a:t>
              </a:r>
            </a:p>
          </p:txBody>
        </p:sp>
        <p:cxnSp>
          <p:nvCxnSpPr>
            <p:cNvPr id="31" name="Straight Connector 30">
              <a:extLst>
                <a:ext uri="{FF2B5EF4-FFF2-40B4-BE49-F238E27FC236}">
                  <a16:creationId xmlns:a16="http://schemas.microsoft.com/office/drawing/2014/main" id="{FFB0E0DC-EB45-B765-41A6-C664A858D6BA}"/>
                </a:ext>
              </a:extLst>
            </p:cNvPr>
            <p:cNvCxnSpPr>
              <a:cxnSpLocks/>
            </p:cNvCxnSpPr>
            <p:nvPr/>
          </p:nvCxnSpPr>
          <p:spPr>
            <a:xfrm flipH="1">
              <a:off x="5220219" y="1879101"/>
              <a:ext cx="6508" cy="216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EA50562-EC01-5135-A192-9BD861058B0C}"/>
              </a:ext>
            </a:extLst>
          </p:cNvPr>
          <p:cNvGrpSpPr/>
          <p:nvPr/>
        </p:nvGrpSpPr>
        <p:grpSpPr>
          <a:xfrm>
            <a:off x="5197524" y="2688041"/>
            <a:ext cx="1402401" cy="2062463"/>
            <a:chOff x="5500541" y="1896468"/>
            <a:chExt cx="1402401" cy="2062463"/>
          </a:xfrm>
        </p:grpSpPr>
        <p:cxnSp>
          <p:nvCxnSpPr>
            <p:cNvPr id="37" name="Straight Connector 36">
              <a:extLst>
                <a:ext uri="{FF2B5EF4-FFF2-40B4-BE49-F238E27FC236}">
                  <a16:creationId xmlns:a16="http://schemas.microsoft.com/office/drawing/2014/main" id="{1D136E9D-038D-6059-3EA1-CA4B84E82433}"/>
                </a:ext>
              </a:extLst>
            </p:cNvPr>
            <p:cNvCxnSpPr>
              <a:cxnSpLocks/>
            </p:cNvCxnSpPr>
            <p:nvPr/>
          </p:nvCxnSpPr>
          <p:spPr>
            <a:xfrm flipH="1">
              <a:off x="6200881" y="1896468"/>
              <a:ext cx="6508" cy="1908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F6485408-83AB-4A6A-F84D-7DB4367C7627}"/>
                </a:ext>
              </a:extLst>
            </p:cNvPr>
            <p:cNvGrpSpPr/>
            <p:nvPr/>
          </p:nvGrpSpPr>
          <p:grpSpPr>
            <a:xfrm>
              <a:off x="5500541" y="3534199"/>
              <a:ext cx="1402401" cy="424732"/>
              <a:chOff x="4564568" y="2754598"/>
              <a:chExt cx="1303576" cy="602394"/>
            </a:xfrm>
          </p:grpSpPr>
          <p:sp>
            <p:nvSpPr>
              <p:cNvPr id="43" name="TextBox 42">
                <a:extLst>
                  <a:ext uri="{FF2B5EF4-FFF2-40B4-BE49-F238E27FC236}">
                    <a16:creationId xmlns:a16="http://schemas.microsoft.com/office/drawing/2014/main" id="{3E46F58E-EDE6-21B5-1482-3300738EB232}"/>
                  </a:ext>
                </a:extLst>
              </p:cNvPr>
              <p:cNvSpPr txBox="1"/>
              <p:nvPr/>
            </p:nvSpPr>
            <p:spPr>
              <a:xfrm>
                <a:off x="4564568" y="2754598"/>
                <a:ext cx="1296144" cy="602394"/>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March -  Extended to Sept 2022</a:t>
                </a:r>
              </a:p>
            </p:txBody>
          </p:sp>
          <p:cxnSp>
            <p:nvCxnSpPr>
              <p:cNvPr id="44" name="Straight Connector 43">
                <a:extLst>
                  <a:ext uri="{FF2B5EF4-FFF2-40B4-BE49-F238E27FC236}">
                    <a16:creationId xmlns:a16="http://schemas.microsoft.com/office/drawing/2014/main" id="{7F8DFB56-5A38-185C-BDE0-8A7D2367B35F}"/>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8" name="Group 17">
            <a:extLst>
              <a:ext uri="{FF2B5EF4-FFF2-40B4-BE49-F238E27FC236}">
                <a16:creationId xmlns:a16="http://schemas.microsoft.com/office/drawing/2014/main" id="{002E29D1-9C40-4676-CC0F-BFE37830F02B}"/>
              </a:ext>
            </a:extLst>
          </p:cNvPr>
          <p:cNvGrpSpPr/>
          <p:nvPr/>
        </p:nvGrpSpPr>
        <p:grpSpPr>
          <a:xfrm>
            <a:off x="6198161" y="2704973"/>
            <a:ext cx="1296144" cy="2538146"/>
            <a:chOff x="6501178" y="1913400"/>
            <a:chExt cx="1296144" cy="2538146"/>
          </a:xfrm>
        </p:grpSpPr>
        <p:sp>
          <p:nvSpPr>
            <p:cNvPr id="41" name="TextBox 40">
              <a:extLst>
                <a:ext uri="{FF2B5EF4-FFF2-40B4-BE49-F238E27FC236}">
                  <a16:creationId xmlns:a16="http://schemas.microsoft.com/office/drawing/2014/main" id="{47099774-3133-CCC0-4F98-1BF88636FF64}"/>
                </a:ext>
              </a:extLst>
            </p:cNvPr>
            <p:cNvSpPr txBox="1"/>
            <p:nvPr/>
          </p:nvSpPr>
          <p:spPr>
            <a:xfrm>
              <a:off x="6501178" y="4026814"/>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Sept - Extended to March 2023</a:t>
              </a:r>
            </a:p>
          </p:txBody>
        </p:sp>
        <p:cxnSp>
          <p:nvCxnSpPr>
            <p:cNvPr id="40" name="Straight Connector 39">
              <a:extLst>
                <a:ext uri="{FF2B5EF4-FFF2-40B4-BE49-F238E27FC236}">
                  <a16:creationId xmlns:a16="http://schemas.microsoft.com/office/drawing/2014/main" id="{B40370FA-19F7-555D-AFD3-6B582BFBF128}"/>
                </a:ext>
              </a:extLst>
            </p:cNvPr>
            <p:cNvCxnSpPr>
              <a:cxnSpLocks/>
            </p:cNvCxnSpPr>
            <p:nvPr/>
          </p:nvCxnSpPr>
          <p:spPr>
            <a:xfrm flipH="1">
              <a:off x="7053194" y="1913400"/>
              <a:ext cx="6508" cy="216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AEDF882B-6F78-A18C-BECC-D02036D96346}"/>
              </a:ext>
            </a:extLst>
          </p:cNvPr>
          <p:cNvGrpSpPr/>
          <p:nvPr/>
        </p:nvGrpSpPr>
        <p:grpSpPr>
          <a:xfrm>
            <a:off x="6894030" y="2673820"/>
            <a:ext cx="1402401" cy="2076684"/>
            <a:chOff x="7197047" y="1882247"/>
            <a:chExt cx="1402401" cy="2076684"/>
          </a:xfrm>
        </p:grpSpPr>
        <p:cxnSp>
          <p:nvCxnSpPr>
            <p:cNvPr id="46" name="Straight Connector 45">
              <a:extLst>
                <a:ext uri="{FF2B5EF4-FFF2-40B4-BE49-F238E27FC236}">
                  <a16:creationId xmlns:a16="http://schemas.microsoft.com/office/drawing/2014/main" id="{E8132BE1-724C-E65F-D081-6A8008BB9ECC}"/>
                </a:ext>
              </a:extLst>
            </p:cNvPr>
            <p:cNvCxnSpPr>
              <a:cxnSpLocks/>
            </p:cNvCxnSpPr>
            <p:nvPr/>
          </p:nvCxnSpPr>
          <p:spPr>
            <a:xfrm flipH="1">
              <a:off x="7996010" y="1882247"/>
              <a:ext cx="6508" cy="1908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EAE03EF-EF09-500F-A10A-63236470A1D6}"/>
                </a:ext>
              </a:extLst>
            </p:cNvPr>
            <p:cNvGrpSpPr/>
            <p:nvPr/>
          </p:nvGrpSpPr>
          <p:grpSpPr>
            <a:xfrm>
              <a:off x="7197047" y="3534199"/>
              <a:ext cx="1402401" cy="424732"/>
              <a:chOff x="4564568" y="2754598"/>
              <a:chExt cx="1303576" cy="602394"/>
            </a:xfrm>
          </p:grpSpPr>
          <p:sp>
            <p:nvSpPr>
              <p:cNvPr id="52" name="TextBox 51">
                <a:extLst>
                  <a:ext uri="{FF2B5EF4-FFF2-40B4-BE49-F238E27FC236}">
                    <a16:creationId xmlns:a16="http://schemas.microsoft.com/office/drawing/2014/main" id="{862B1782-83FE-D2B0-00E8-1ADFE015DFCC}"/>
                  </a:ext>
                </a:extLst>
              </p:cNvPr>
              <p:cNvSpPr txBox="1"/>
              <p:nvPr/>
            </p:nvSpPr>
            <p:spPr>
              <a:xfrm>
                <a:off x="4564568" y="2754598"/>
                <a:ext cx="1296144" cy="602394"/>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March -  Extended to Sept 2023</a:t>
                </a:r>
              </a:p>
            </p:txBody>
          </p:sp>
          <p:cxnSp>
            <p:nvCxnSpPr>
              <p:cNvPr id="53" name="Straight Connector 52">
                <a:extLst>
                  <a:ext uri="{FF2B5EF4-FFF2-40B4-BE49-F238E27FC236}">
                    <a16:creationId xmlns:a16="http://schemas.microsoft.com/office/drawing/2014/main" id="{792A71A2-846E-7C35-817C-58AEAF533F74}"/>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1026" name="Picture 2" descr="Thomas J. McEwen">
            <a:extLst>
              <a:ext uri="{FF2B5EF4-FFF2-40B4-BE49-F238E27FC236}">
                <a16:creationId xmlns:a16="http://schemas.microsoft.com/office/drawing/2014/main" id="{C2DEAA41-D342-29F0-5A87-F259D2F4B7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99" r="29163" b="39958"/>
          <a:stretch/>
        </p:blipFill>
        <p:spPr bwMode="auto">
          <a:xfrm>
            <a:off x="319152" y="1056006"/>
            <a:ext cx="968470" cy="12861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rren K. Winkler | Lancaster House">
            <a:extLst>
              <a:ext uri="{FF2B5EF4-FFF2-40B4-BE49-F238E27FC236}">
                <a16:creationId xmlns:a16="http://schemas.microsoft.com/office/drawing/2014/main" id="{233F0C64-5F86-68AB-308F-FC749BEC9C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00" t="2498" r="11942" b="26207"/>
          <a:stretch/>
        </p:blipFill>
        <p:spPr bwMode="auto">
          <a:xfrm>
            <a:off x="1355746" y="1053476"/>
            <a:ext cx="1107015" cy="129946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65C97C77-3299-1FA9-AEE3-451821B64F0F}"/>
              </a:ext>
            </a:extLst>
          </p:cNvPr>
          <p:cNvSpPr txBox="1"/>
          <p:nvPr/>
        </p:nvSpPr>
        <p:spPr>
          <a:xfrm>
            <a:off x="305012" y="2323629"/>
            <a:ext cx="867498" cy="215444"/>
          </a:xfrm>
          <a:prstGeom prst="rect">
            <a:avLst/>
          </a:prstGeom>
          <a:noFill/>
        </p:spPr>
        <p:txBody>
          <a:bodyPr wrap="square" rtlCol="0">
            <a:spAutoFit/>
          </a:bodyPr>
          <a:lstStyle/>
          <a:p>
            <a:r>
              <a:rPr lang="en-US" sz="800" b="1" dirty="0"/>
              <a:t>Justice McEwen</a:t>
            </a:r>
            <a:endParaRPr lang="en-CA" sz="800" b="1" dirty="0"/>
          </a:p>
        </p:txBody>
      </p:sp>
      <p:sp>
        <p:nvSpPr>
          <p:cNvPr id="94" name="TextBox 93">
            <a:extLst>
              <a:ext uri="{FF2B5EF4-FFF2-40B4-BE49-F238E27FC236}">
                <a16:creationId xmlns:a16="http://schemas.microsoft.com/office/drawing/2014/main" id="{ED92272A-147D-C581-E431-129A554AB9D6}"/>
              </a:ext>
            </a:extLst>
          </p:cNvPr>
          <p:cNvSpPr txBox="1"/>
          <p:nvPr/>
        </p:nvSpPr>
        <p:spPr>
          <a:xfrm>
            <a:off x="1287621" y="2328038"/>
            <a:ext cx="2326535" cy="215444"/>
          </a:xfrm>
          <a:prstGeom prst="rect">
            <a:avLst/>
          </a:prstGeom>
          <a:noFill/>
        </p:spPr>
        <p:txBody>
          <a:bodyPr wrap="square" rtlCol="0">
            <a:spAutoFit/>
          </a:bodyPr>
          <a:lstStyle/>
          <a:p>
            <a:r>
              <a:rPr lang="en-US" sz="800" b="1" dirty="0"/>
              <a:t>Former Chief Justice Warren Winkler, Mediator </a:t>
            </a:r>
            <a:endParaRPr lang="en-CA" sz="800" b="1" dirty="0"/>
          </a:p>
        </p:txBody>
      </p:sp>
      <p:grpSp>
        <p:nvGrpSpPr>
          <p:cNvPr id="24" name="Group 23">
            <a:extLst>
              <a:ext uri="{FF2B5EF4-FFF2-40B4-BE49-F238E27FC236}">
                <a16:creationId xmlns:a16="http://schemas.microsoft.com/office/drawing/2014/main" id="{CC714F38-5874-F3B1-3C94-6F4BA3AF2592}"/>
              </a:ext>
            </a:extLst>
          </p:cNvPr>
          <p:cNvGrpSpPr/>
          <p:nvPr/>
        </p:nvGrpSpPr>
        <p:grpSpPr>
          <a:xfrm>
            <a:off x="90689" y="2681288"/>
            <a:ext cx="1296144" cy="1786208"/>
            <a:chOff x="393706" y="1889715"/>
            <a:chExt cx="1296144" cy="1786208"/>
          </a:xfrm>
        </p:grpSpPr>
        <p:cxnSp>
          <p:nvCxnSpPr>
            <p:cNvPr id="86" name="Straight Connector 85">
              <a:extLst>
                <a:ext uri="{FF2B5EF4-FFF2-40B4-BE49-F238E27FC236}">
                  <a16:creationId xmlns:a16="http://schemas.microsoft.com/office/drawing/2014/main" id="{103641CB-40C6-15B0-8877-4F64F48A3E55}"/>
                </a:ext>
              </a:extLst>
            </p:cNvPr>
            <p:cNvCxnSpPr>
              <a:cxnSpLocks/>
            </p:cNvCxnSpPr>
            <p:nvPr/>
          </p:nvCxnSpPr>
          <p:spPr>
            <a:xfrm>
              <a:off x="1384164" y="1889715"/>
              <a:ext cx="0" cy="1476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A514BD-6F9A-C68F-CDCD-DCDE025AED11}"/>
                </a:ext>
              </a:extLst>
            </p:cNvPr>
            <p:cNvSpPr txBox="1"/>
            <p:nvPr/>
          </p:nvSpPr>
          <p:spPr>
            <a:xfrm>
              <a:off x="393706" y="3251191"/>
              <a:ext cx="1296144" cy="424732"/>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April – Extended to June 2019</a:t>
              </a:r>
            </a:p>
          </p:txBody>
        </p:sp>
      </p:grpSp>
      <p:grpSp>
        <p:nvGrpSpPr>
          <p:cNvPr id="3" name="Group 2">
            <a:extLst>
              <a:ext uri="{FF2B5EF4-FFF2-40B4-BE49-F238E27FC236}">
                <a16:creationId xmlns:a16="http://schemas.microsoft.com/office/drawing/2014/main" id="{B4752BCF-D339-8AEF-55C8-A3FBE8540CCA}"/>
              </a:ext>
            </a:extLst>
          </p:cNvPr>
          <p:cNvGrpSpPr/>
          <p:nvPr/>
        </p:nvGrpSpPr>
        <p:grpSpPr>
          <a:xfrm>
            <a:off x="28987" y="2683838"/>
            <a:ext cx="1303576" cy="1219772"/>
            <a:chOff x="236468" y="1892265"/>
            <a:chExt cx="1303576" cy="1219772"/>
          </a:xfrm>
        </p:grpSpPr>
        <p:cxnSp>
          <p:nvCxnSpPr>
            <p:cNvPr id="7" name="Straight Connector 6">
              <a:extLst>
                <a:ext uri="{FF2B5EF4-FFF2-40B4-BE49-F238E27FC236}">
                  <a16:creationId xmlns:a16="http://schemas.microsoft.com/office/drawing/2014/main" id="{36DCA30F-8B92-71DF-ACB3-BC7643531DA2}"/>
                </a:ext>
              </a:extLst>
            </p:cNvPr>
            <p:cNvCxnSpPr>
              <a:cxnSpLocks/>
            </p:cNvCxnSpPr>
            <p:nvPr/>
          </p:nvCxnSpPr>
          <p:spPr>
            <a:xfrm flipH="1">
              <a:off x="822352" y="1892265"/>
              <a:ext cx="14306" cy="72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4" name="Group 123">
              <a:extLst>
                <a:ext uri="{FF2B5EF4-FFF2-40B4-BE49-F238E27FC236}">
                  <a16:creationId xmlns:a16="http://schemas.microsoft.com/office/drawing/2014/main" id="{4B05F78B-2BDA-7F5E-4CEB-C901B4105B20}"/>
                </a:ext>
              </a:extLst>
            </p:cNvPr>
            <p:cNvGrpSpPr/>
            <p:nvPr/>
          </p:nvGrpSpPr>
          <p:grpSpPr>
            <a:xfrm>
              <a:off x="236468" y="2509643"/>
              <a:ext cx="1303576" cy="602394"/>
              <a:chOff x="4564568" y="2754598"/>
              <a:chExt cx="1303576" cy="602394"/>
            </a:xfrm>
          </p:grpSpPr>
          <p:cxnSp>
            <p:nvCxnSpPr>
              <p:cNvPr id="76" name="Straight Connector 75">
                <a:extLst>
                  <a:ext uri="{FF2B5EF4-FFF2-40B4-BE49-F238E27FC236}">
                    <a16:creationId xmlns:a16="http://schemas.microsoft.com/office/drawing/2014/main" id="{2C1C65C6-791C-1BD5-0E92-E1F08F65EC67}"/>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7B2811F-25AA-7142-DA76-71558301D2AD}"/>
                  </a:ext>
                </a:extLst>
              </p:cNvPr>
              <p:cNvSpPr txBox="1"/>
              <p:nvPr/>
            </p:nvSpPr>
            <p:spPr>
              <a:xfrm>
                <a:off x="4564568" y="2754598"/>
                <a:ext cx="1296144" cy="590931"/>
              </a:xfrm>
              <a:prstGeom prst="rect">
                <a:avLst/>
              </a:prstGeom>
              <a:solidFill>
                <a:schemeClr val="accent3">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 8, 12 and 22 JTI, ITL and RBH granted CCAA</a:t>
                </a:r>
              </a:p>
            </p:txBody>
          </p:sp>
        </p:grpSp>
      </p:grpSp>
      <p:grpSp>
        <p:nvGrpSpPr>
          <p:cNvPr id="5" name="Group 4">
            <a:extLst>
              <a:ext uri="{FF2B5EF4-FFF2-40B4-BE49-F238E27FC236}">
                <a16:creationId xmlns:a16="http://schemas.microsoft.com/office/drawing/2014/main" id="{5BB90EC6-D1D9-ED6F-6D53-71928726173B}"/>
              </a:ext>
            </a:extLst>
          </p:cNvPr>
          <p:cNvGrpSpPr/>
          <p:nvPr/>
        </p:nvGrpSpPr>
        <p:grpSpPr>
          <a:xfrm>
            <a:off x="7332777" y="1124367"/>
            <a:ext cx="4512775" cy="4283277"/>
            <a:chOff x="7332777" y="1124367"/>
            <a:chExt cx="4512775" cy="4283277"/>
          </a:xfrm>
        </p:grpSpPr>
        <p:grpSp>
          <p:nvGrpSpPr>
            <p:cNvPr id="36" name="Group 35">
              <a:extLst>
                <a:ext uri="{FF2B5EF4-FFF2-40B4-BE49-F238E27FC236}">
                  <a16:creationId xmlns:a16="http://schemas.microsoft.com/office/drawing/2014/main" id="{187D5021-2BC2-C0F7-A198-69991FD6DC05}"/>
                </a:ext>
              </a:extLst>
            </p:cNvPr>
            <p:cNvGrpSpPr/>
            <p:nvPr/>
          </p:nvGrpSpPr>
          <p:grpSpPr>
            <a:xfrm>
              <a:off x="7947960" y="2690752"/>
              <a:ext cx="1296144" cy="2580640"/>
              <a:chOff x="8250977" y="1899179"/>
              <a:chExt cx="1296144" cy="2580640"/>
            </a:xfrm>
          </p:grpSpPr>
          <p:sp>
            <p:nvSpPr>
              <p:cNvPr id="50" name="TextBox 49">
                <a:extLst>
                  <a:ext uri="{FF2B5EF4-FFF2-40B4-BE49-F238E27FC236}">
                    <a16:creationId xmlns:a16="http://schemas.microsoft.com/office/drawing/2014/main" id="{084E6103-8A2C-CC5E-D53A-5BFCA61AF4DA}"/>
                  </a:ext>
                </a:extLst>
              </p:cNvPr>
              <p:cNvSpPr txBox="1"/>
              <p:nvPr/>
            </p:nvSpPr>
            <p:spPr>
              <a:xfrm>
                <a:off x="8250977" y="4055087"/>
                <a:ext cx="1296144" cy="424732"/>
              </a:xfrm>
              <a:prstGeom prst="rect">
                <a:avLst/>
              </a:prstGeom>
              <a:solidFill>
                <a:schemeClr val="accent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Oct - Extended to March 2024</a:t>
                </a:r>
              </a:p>
            </p:txBody>
          </p:sp>
          <p:cxnSp>
            <p:nvCxnSpPr>
              <p:cNvPr id="49" name="Straight Connector 48">
                <a:extLst>
                  <a:ext uri="{FF2B5EF4-FFF2-40B4-BE49-F238E27FC236}">
                    <a16:creationId xmlns:a16="http://schemas.microsoft.com/office/drawing/2014/main" id="{4290E712-2F3A-5178-E196-E854BEB7CA3B}"/>
                  </a:ext>
                </a:extLst>
              </p:cNvPr>
              <p:cNvCxnSpPr>
                <a:cxnSpLocks/>
              </p:cNvCxnSpPr>
              <p:nvPr/>
            </p:nvCxnSpPr>
            <p:spPr>
              <a:xfrm flipH="1">
                <a:off x="8848323" y="1899179"/>
                <a:ext cx="6508" cy="216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BBB6721-D572-D390-E78A-86EBD292EAA6}"/>
                </a:ext>
              </a:extLst>
            </p:cNvPr>
            <p:cNvGrpSpPr/>
            <p:nvPr/>
          </p:nvGrpSpPr>
          <p:grpSpPr>
            <a:xfrm>
              <a:off x="8590536" y="2666029"/>
              <a:ext cx="1402401" cy="2084475"/>
              <a:chOff x="8893553" y="1874456"/>
              <a:chExt cx="1402401" cy="2084475"/>
            </a:xfrm>
          </p:grpSpPr>
          <p:cxnSp>
            <p:nvCxnSpPr>
              <p:cNvPr id="54" name="Straight Connector 53">
                <a:extLst>
                  <a:ext uri="{FF2B5EF4-FFF2-40B4-BE49-F238E27FC236}">
                    <a16:creationId xmlns:a16="http://schemas.microsoft.com/office/drawing/2014/main" id="{2DAE4A81-EF3B-6E1E-F313-97D138F50E36}"/>
                  </a:ext>
                </a:extLst>
              </p:cNvPr>
              <p:cNvCxnSpPr>
                <a:cxnSpLocks/>
              </p:cNvCxnSpPr>
              <p:nvPr/>
            </p:nvCxnSpPr>
            <p:spPr>
              <a:xfrm flipH="1">
                <a:off x="9618236" y="1874456"/>
                <a:ext cx="6508" cy="1908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7E22F1C5-186F-5DD1-4AE7-203574D09D65}"/>
                  </a:ext>
                </a:extLst>
              </p:cNvPr>
              <p:cNvGrpSpPr/>
              <p:nvPr/>
            </p:nvGrpSpPr>
            <p:grpSpPr>
              <a:xfrm>
                <a:off x="8893553" y="3534199"/>
                <a:ext cx="1402401" cy="424732"/>
                <a:chOff x="4564568" y="2754598"/>
                <a:chExt cx="1303576" cy="602394"/>
              </a:xfrm>
            </p:grpSpPr>
            <p:sp>
              <p:nvSpPr>
                <p:cNvPr id="56" name="TextBox 55">
                  <a:extLst>
                    <a:ext uri="{FF2B5EF4-FFF2-40B4-BE49-F238E27FC236}">
                      <a16:creationId xmlns:a16="http://schemas.microsoft.com/office/drawing/2014/main" id="{E6C7DA76-6F5E-147D-19FB-A966E898DAAB}"/>
                    </a:ext>
                  </a:extLst>
                </p:cNvPr>
                <p:cNvSpPr txBox="1"/>
                <p:nvPr/>
              </p:nvSpPr>
              <p:spPr>
                <a:xfrm>
                  <a:off x="4564568" y="2754598"/>
                  <a:ext cx="1296144" cy="602394"/>
                </a:xfrm>
                <a:prstGeom prst="rect">
                  <a:avLst/>
                </a:prstGeom>
                <a:solidFill>
                  <a:schemeClr val="accent1">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March -  Extended to Oct 2024</a:t>
                  </a:r>
                </a:p>
              </p:txBody>
            </p:sp>
            <p:cxnSp>
              <p:nvCxnSpPr>
                <p:cNvPr id="57" name="Straight Connector 56">
                  <a:extLst>
                    <a:ext uri="{FF2B5EF4-FFF2-40B4-BE49-F238E27FC236}">
                      <a16:creationId xmlns:a16="http://schemas.microsoft.com/office/drawing/2014/main" id="{83A640F3-2D9A-0D44-54DD-4479F8344A10}"/>
                    </a:ext>
                  </a:extLst>
                </p:cNvPr>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30" name="Group 29">
              <a:extLst>
                <a:ext uri="{FF2B5EF4-FFF2-40B4-BE49-F238E27FC236}">
                  <a16:creationId xmlns:a16="http://schemas.microsoft.com/office/drawing/2014/main" id="{9472B87C-44C7-B25E-B450-B3631B541719}"/>
                </a:ext>
              </a:extLst>
            </p:cNvPr>
            <p:cNvGrpSpPr/>
            <p:nvPr/>
          </p:nvGrpSpPr>
          <p:grpSpPr>
            <a:xfrm>
              <a:off x="9743089" y="2681287"/>
              <a:ext cx="1296144" cy="2726357"/>
              <a:chOff x="9984973" y="1891388"/>
              <a:chExt cx="1296144" cy="2726357"/>
            </a:xfrm>
          </p:grpSpPr>
          <p:cxnSp>
            <p:nvCxnSpPr>
              <p:cNvPr id="59" name="Straight Connector 58">
                <a:extLst>
                  <a:ext uri="{FF2B5EF4-FFF2-40B4-BE49-F238E27FC236}">
                    <a16:creationId xmlns:a16="http://schemas.microsoft.com/office/drawing/2014/main" id="{D57250EE-B31D-B285-6F27-D4E172BD1450}"/>
                  </a:ext>
                </a:extLst>
              </p:cNvPr>
              <p:cNvCxnSpPr>
                <a:cxnSpLocks/>
              </p:cNvCxnSpPr>
              <p:nvPr/>
            </p:nvCxnSpPr>
            <p:spPr>
              <a:xfrm flipH="1">
                <a:off x="10470549" y="1891388"/>
                <a:ext cx="6508" cy="2160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A89B019-34D4-6618-3D61-08BF8075BD4E}"/>
                  </a:ext>
                </a:extLst>
              </p:cNvPr>
              <p:cNvSpPr txBox="1"/>
              <p:nvPr/>
            </p:nvSpPr>
            <p:spPr>
              <a:xfrm>
                <a:off x="9984973" y="4026814"/>
                <a:ext cx="1296144" cy="590931"/>
              </a:xfrm>
              <a:prstGeom prst="rect">
                <a:avLst/>
              </a:prstGeom>
              <a:solidFill>
                <a:schemeClr val="accent6"/>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Oct to Jan – extended to next steps </a:t>
                </a:r>
              </a:p>
            </p:txBody>
          </p:sp>
        </p:grpSp>
        <p:sp>
          <p:nvSpPr>
            <p:cNvPr id="87" name="TextBox 86">
              <a:extLst>
                <a:ext uri="{FF2B5EF4-FFF2-40B4-BE49-F238E27FC236}">
                  <a16:creationId xmlns:a16="http://schemas.microsoft.com/office/drawing/2014/main" id="{3465046C-8663-805F-05C8-9DFD3FC39FDA}"/>
                </a:ext>
              </a:extLst>
            </p:cNvPr>
            <p:cNvSpPr txBox="1"/>
            <p:nvPr/>
          </p:nvSpPr>
          <p:spPr>
            <a:xfrm>
              <a:off x="10586312" y="3236850"/>
              <a:ext cx="891443" cy="757130"/>
            </a:xfrm>
            <a:prstGeom prst="rect">
              <a:avLst/>
            </a:prstGeom>
            <a:solidFill>
              <a:srgbClr val="FF0000"/>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Jan – Mar 2025</a:t>
              </a:r>
            </a:p>
            <a:p>
              <a:pPr>
                <a:lnSpc>
                  <a:spcPct val="90000"/>
                </a:lnSpc>
              </a:pPr>
              <a:r>
                <a:rPr lang="en-CA" sz="1200" b="1" dirty="0">
                  <a:solidFill>
                    <a:schemeClr val="bg1"/>
                  </a:solidFill>
                </a:rPr>
                <a:t>SANCTION HEARINGs</a:t>
              </a:r>
            </a:p>
          </p:txBody>
        </p:sp>
        <p:pic>
          <p:nvPicPr>
            <p:cNvPr id="92" name="Picture 6" descr="Judicial Panel | CAIRP">
              <a:extLst>
                <a:ext uri="{FF2B5EF4-FFF2-40B4-BE49-F238E27FC236}">
                  <a16:creationId xmlns:a16="http://schemas.microsoft.com/office/drawing/2014/main" id="{13ED45F3-0BD1-6EC0-DA57-FCE26E8F61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19" r="14313" b="31368"/>
            <a:stretch/>
          </p:blipFill>
          <p:spPr bwMode="auto">
            <a:xfrm>
              <a:off x="7563884" y="1124367"/>
              <a:ext cx="962333" cy="1225507"/>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94">
              <a:extLst>
                <a:ext uri="{FF2B5EF4-FFF2-40B4-BE49-F238E27FC236}">
                  <a16:creationId xmlns:a16="http://schemas.microsoft.com/office/drawing/2014/main" id="{7C6BDE6F-ABC8-8D80-1B87-5279315CE99A}"/>
                </a:ext>
              </a:extLst>
            </p:cNvPr>
            <p:cNvSpPr txBox="1"/>
            <p:nvPr/>
          </p:nvSpPr>
          <p:spPr>
            <a:xfrm>
              <a:off x="7528151" y="2306714"/>
              <a:ext cx="1369454" cy="215444"/>
            </a:xfrm>
            <a:prstGeom prst="rect">
              <a:avLst/>
            </a:prstGeom>
            <a:noFill/>
          </p:spPr>
          <p:txBody>
            <a:bodyPr wrap="square" rtlCol="0">
              <a:spAutoFit/>
            </a:bodyPr>
            <a:lstStyle/>
            <a:p>
              <a:r>
                <a:rPr lang="en-US" sz="800" b="1" dirty="0"/>
                <a:t>Chief Justice Morawetz</a:t>
              </a:r>
              <a:endParaRPr lang="en-CA" sz="800" b="1" dirty="0"/>
            </a:p>
          </p:txBody>
        </p:sp>
        <p:sp>
          <p:nvSpPr>
            <p:cNvPr id="90" name="TextBox 89">
              <a:extLst>
                <a:ext uri="{FF2B5EF4-FFF2-40B4-BE49-F238E27FC236}">
                  <a16:creationId xmlns:a16="http://schemas.microsoft.com/office/drawing/2014/main" id="{98E98B58-F37E-9185-663F-4D02D96F9A2E}"/>
                </a:ext>
              </a:extLst>
            </p:cNvPr>
            <p:cNvSpPr txBox="1"/>
            <p:nvPr/>
          </p:nvSpPr>
          <p:spPr>
            <a:xfrm>
              <a:off x="9860159" y="4074380"/>
              <a:ext cx="1296144" cy="424732"/>
            </a:xfrm>
            <a:prstGeom prst="rect">
              <a:avLst/>
            </a:prstGeom>
            <a:solidFill>
              <a:schemeClr val="accent6"/>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Dec 2024 </a:t>
              </a:r>
              <a:br>
                <a:rPr lang="en-CA" sz="1200" b="1" dirty="0">
                  <a:solidFill>
                    <a:schemeClr val="bg1"/>
                  </a:solidFill>
                </a:rPr>
              </a:br>
              <a:r>
                <a:rPr lang="en-CA" sz="1200" b="1" dirty="0">
                  <a:solidFill>
                    <a:schemeClr val="bg1"/>
                  </a:solidFill>
                </a:rPr>
                <a:t>VOTE ON PLAN</a:t>
              </a:r>
            </a:p>
          </p:txBody>
        </p:sp>
        <p:grpSp>
          <p:nvGrpSpPr>
            <p:cNvPr id="108" name="Group 107">
              <a:extLst>
                <a:ext uri="{FF2B5EF4-FFF2-40B4-BE49-F238E27FC236}">
                  <a16:creationId xmlns:a16="http://schemas.microsoft.com/office/drawing/2014/main" id="{BE8961C1-8552-AAC4-B47A-3E78E06B15BC}"/>
                </a:ext>
              </a:extLst>
            </p:cNvPr>
            <p:cNvGrpSpPr/>
            <p:nvPr/>
          </p:nvGrpSpPr>
          <p:grpSpPr>
            <a:xfrm>
              <a:off x="9453619" y="3041144"/>
              <a:ext cx="991052" cy="880248"/>
              <a:chOff x="9756636" y="2249571"/>
              <a:chExt cx="991052" cy="880248"/>
            </a:xfrm>
          </p:grpSpPr>
          <p:cxnSp>
            <p:nvCxnSpPr>
              <p:cNvPr id="101" name="Straight Connector 100">
                <a:extLst>
                  <a:ext uri="{FF2B5EF4-FFF2-40B4-BE49-F238E27FC236}">
                    <a16:creationId xmlns:a16="http://schemas.microsoft.com/office/drawing/2014/main" id="{1B99287F-9557-AC22-2E58-D7E736FB22B0}"/>
                  </a:ext>
                </a:extLst>
              </p:cNvPr>
              <p:cNvCxnSpPr>
                <a:cxnSpLocks/>
              </p:cNvCxnSpPr>
              <p:nvPr/>
            </p:nvCxnSpPr>
            <p:spPr>
              <a:xfrm>
                <a:off x="10609181" y="2249571"/>
                <a:ext cx="0" cy="5384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D30139F7-FD79-F1EE-2183-8817BFF911C1}"/>
                  </a:ext>
                </a:extLst>
              </p:cNvPr>
              <p:cNvSpPr txBox="1"/>
              <p:nvPr/>
            </p:nvSpPr>
            <p:spPr>
              <a:xfrm>
                <a:off x="9756636" y="2538888"/>
                <a:ext cx="991052" cy="590931"/>
              </a:xfrm>
              <a:prstGeom prst="rect">
                <a:avLst/>
              </a:prstGeom>
              <a:solidFill>
                <a:schemeClr val="accent6"/>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Oct 2024</a:t>
                </a:r>
              </a:p>
              <a:p>
                <a:pPr>
                  <a:lnSpc>
                    <a:spcPct val="90000"/>
                  </a:lnSpc>
                </a:pPr>
                <a:r>
                  <a:rPr lang="en-CA" sz="1200" b="1" dirty="0">
                    <a:solidFill>
                      <a:schemeClr val="bg1"/>
                    </a:solidFill>
                  </a:rPr>
                  <a:t>Draft plan made public</a:t>
                </a:r>
              </a:p>
            </p:txBody>
          </p:sp>
        </p:grpSp>
        <p:grpSp>
          <p:nvGrpSpPr>
            <p:cNvPr id="106" name="Group 105">
              <a:extLst>
                <a:ext uri="{FF2B5EF4-FFF2-40B4-BE49-F238E27FC236}">
                  <a16:creationId xmlns:a16="http://schemas.microsoft.com/office/drawing/2014/main" id="{9984372D-08F6-CFA6-DEA1-B43B195929DF}"/>
                </a:ext>
              </a:extLst>
            </p:cNvPr>
            <p:cNvGrpSpPr/>
            <p:nvPr/>
          </p:nvGrpSpPr>
          <p:grpSpPr>
            <a:xfrm>
              <a:off x="7332777" y="3031990"/>
              <a:ext cx="1008176" cy="763136"/>
              <a:chOff x="7635794" y="2240417"/>
              <a:chExt cx="1008176" cy="763136"/>
            </a:xfrm>
          </p:grpSpPr>
          <p:cxnSp>
            <p:nvCxnSpPr>
              <p:cNvPr id="98" name="Straight Connector 97">
                <a:extLst>
                  <a:ext uri="{FF2B5EF4-FFF2-40B4-BE49-F238E27FC236}">
                    <a16:creationId xmlns:a16="http://schemas.microsoft.com/office/drawing/2014/main" id="{9AC8668A-9B2D-197E-BB8F-6307BF0B5E17}"/>
                  </a:ext>
                </a:extLst>
              </p:cNvPr>
              <p:cNvCxnSpPr>
                <a:cxnSpLocks/>
              </p:cNvCxnSpPr>
              <p:nvPr/>
            </p:nvCxnSpPr>
            <p:spPr>
              <a:xfrm>
                <a:off x="8401121" y="2240417"/>
                <a:ext cx="0" cy="5384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A209E106-B84F-FF15-9A7A-48AFCFE1AEB9}"/>
                  </a:ext>
                </a:extLst>
              </p:cNvPr>
              <p:cNvSpPr txBox="1"/>
              <p:nvPr/>
            </p:nvSpPr>
            <p:spPr>
              <a:xfrm>
                <a:off x="7635794" y="2578821"/>
                <a:ext cx="1008176" cy="424732"/>
              </a:xfrm>
              <a:prstGeom prst="rect">
                <a:avLst/>
              </a:prstGeom>
              <a:solidFill>
                <a:schemeClr val="tx2">
                  <a:lumMod val="60000"/>
                  <a:lumOff val="4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tx1"/>
                    </a:solidFill>
                  </a:rPr>
                  <a:t>JULY 2023 – NEW JUDGE</a:t>
                </a:r>
              </a:p>
            </p:txBody>
          </p:sp>
        </p:grpSp>
        <p:grpSp>
          <p:nvGrpSpPr>
            <p:cNvPr id="27" name="Group 26">
              <a:extLst>
                <a:ext uri="{FF2B5EF4-FFF2-40B4-BE49-F238E27FC236}">
                  <a16:creationId xmlns:a16="http://schemas.microsoft.com/office/drawing/2014/main" id="{52FF0471-7669-3C39-029E-DAC690FC6803}"/>
                </a:ext>
              </a:extLst>
            </p:cNvPr>
            <p:cNvGrpSpPr/>
            <p:nvPr/>
          </p:nvGrpSpPr>
          <p:grpSpPr>
            <a:xfrm>
              <a:off x="8418992" y="2955891"/>
              <a:ext cx="997324" cy="1155959"/>
              <a:chOff x="8716431" y="2176050"/>
              <a:chExt cx="997324" cy="1155959"/>
            </a:xfrm>
          </p:grpSpPr>
          <p:cxnSp>
            <p:nvCxnSpPr>
              <p:cNvPr id="100" name="Straight Connector 99">
                <a:extLst>
                  <a:ext uri="{FF2B5EF4-FFF2-40B4-BE49-F238E27FC236}">
                    <a16:creationId xmlns:a16="http://schemas.microsoft.com/office/drawing/2014/main" id="{805FA4C3-786B-7E49-E067-CC302D0BDCD7}"/>
                  </a:ext>
                </a:extLst>
              </p:cNvPr>
              <p:cNvCxnSpPr>
                <a:cxnSpLocks/>
              </p:cNvCxnSpPr>
              <p:nvPr/>
            </p:nvCxnSpPr>
            <p:spPr>
              <a:xfrm>
                <a:off x="8891148" y="2176050"/>
                <a:ext cx="0" cy="5384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63724A4B-C1C8-62B5-5287-F343A67C1B1E}"/>
                  </a:ext>
                </a:extLst>
              </p:cNvPr>
              <p:cNvSpPr txBox="1"/>
              <p:nvPr/>
            </p:nvSpPr>
            <p:spPr>
              <a:xfrm>
                <a:off x="8716431" y="2574879"/>
                <a:ext cx="997324" cy="757130"/>
              </a:xfrm>
              <a:prstGeom prst="rect">
                <a:avLst/>
              </a:prstGeom>
              <a:solidFill>
                <a:schemeClr val="tx2">
                  <a:lumMod val="60000"/>
                  <a:lumOff val="4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tx1"/>
                    </a:solidFill>
                  </a:rPr>
                  <a:t>Oct 2023 – Mediator mandated to draft plan</a:t>
                </a:r>
              </a:p>
            </p:txBody>
          </p:sp>
        </p:grpSp>
        <p:sp>
          <p:nvSpPr>
            <p:cNvPr id="4" name="TextBox 3">
              <a:extLst>
                <a:ext uri="{FF2B5EF4-FFF2-40B4-BE49-F238E27FC236}">
                  <a16:creationId xmlns:a16="http://schemas.microsoft.com/office/drawing/2014/main" id="{80EC8FD6-5C37-14A5-397D-A14638AA28A2}"/>
                </a:ext>
              </a:extLst>
            </p:cNvPr>
            <p:cNvSpPr txBox="1"/>
            <p:nvPr/>
          </p:nvSpPr>
          <p:spPr>
            <a:xfrm>
              <a:off x="10087095" y="1644398"/>
              <a:ext cx="1758457" cy="646331"/>
            </a:xfrm>
            <a:prstGeom prst="rect">
              <a:avLst/>
            </a:prstGeom>
            <a:solidFill>
              <a:schemeClr val="tx1"/>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r">
                <a:lnSpc>
                  <a:spcPct val="90000"/>
                </a:lnSpc>
              </a:pPr>
              <a:r>
                <a:rPr lang="en-CA" sz="2000" b="1" dirty="0">
                  <a:solidFill>
                    <a:schemeClr val="bg1"/>
                  </a:solidFill>
                </a:rPr>
                <a:t>March 6, 2025  </a:t>
              </a:r>
            </a:p>
            <a:p>
              <a:pPr algn="r">
                <a:lnSpc>
                  <a:spcPct val="90000"/>
                </a:lnSpc>
              </a:pPr>
              <a:r>
                <a:rPr lang="en-CA" sz="2000" b="1" dirty="0">
                  <a:solidFill>
                    <a:schemeClr val="bg1"/>
                  </a:solidFill>
                </a:rPr>
                <a:t>APPROVED</a:t>
              </a:r>
            </a:p>
          </p:txBody>
        </p:sp>
      </p:grpSp>
      <p:graphicFrame>
        <p:nvGraphicFramePr>
          <p:cNvPr id="2" name="Table 1">
            <a:extLst>
              <a:ext uri="{FF2B5EF4-FFF2-40B4-BE49-F238E27FC236}">
                <a16:creationId xmlns:a16="http://schemas.microsoft.com/office/drawing/2014/main" id="{DFC01F8E-653A-1C41-9F82-C81646CA18BF}"/>
              </a:ext>
            </a:extLst>
          </p:cNvPr>
          <p:cNvGraphicFramePr>
            <a:graphicFrameLocks noGrp="1"/>
          </p:cNvGraphicFramePr>
          <p:nvPr>
            <p:extLst>
              <p:ext uri="{D42A27DB-BD31-4B8C-83A1-F6EECF244321}">
                <p14:modId xmlns:p14="http://schemas.microsoft.com/office/powerpoint/2010/main" val="2011287385"/>
              </p:ext>
            </p:extLst>
          </p:nvPr>
        </p:nvGraphicFramePr>
        <p:xfrm>
          <a:off x="-13648" y="2486883"/>
          <a:ext cx="12191999" cy="669568"/>
        </p:xfrm>
        <a:graphic>
          <a:graphicData uri="http://schemas.openxmlformats.org/drawingml/2006/table">
            <a:tbl>
              <a:tblPr firstRow="1" bandRow="1">
                <a:tableStyleId>{5C22544A-7EE6-4342-B048-85BDC9FD1C3A}</a:tableStyleId>
              </a:tblPr>
              <a:tblGrid>
                <a:gridCol w="857876">
                  <a:extLst>
                    <a:ext uri="{9D8B030D-6E8A-4147-A177-3AD203B41FA5}">
                      <a16:colId xmlns:a16="http://schemas.microsoft.com/office/drawing/2014/main" val="20000"/>
                    </a:ext>
                  </a:extLst>
                </a:gridCol>
                <a:gridCol w="857876">
                  <a:extLst>
                    <a:ext uri="{9D8B030D-6E8A-4147-A177-3AD203B41FA5}">
                      <a16:colId xmlns:a16="http://schemas.microsoft.com/office/drawing/2014/main" val="20002"/>
                    </a:ext>
                  </a:extLst>
                </a:gridCol>
                <a:gridCol w="857876">
                  <a:extLst>
                    <a:ext uri="{9D8B030D-6E8A-4147-A177-3AD203B41FA5}">
                      <a16:colId xmlns:a16="http://schemas.microsoft.com/office/drawing/2014/main" val="20004"/>
                    </a:ext>
                  </a:extLst>
                </a:gridCol>
                <a:gridCol w="857876">
                  <a:extLst>
                    <a:ext uri="{9D8B030D-6E8A-4147-A177-3AD203B41FA5}">
                      <a16:colId xmlns:a16="http://schemas.microsoft.com/office/drawing/2014/main" val="20006"/>
                    </a:ext>
                  </a:extLst>
                </a:gridCol>
                <a:gridCol w="857876">
                  <a:extLst>
                    <a:ext uri="{9D8B030D-6E8A-4147-A177-3AD203B41FA5}">
                      <a16:colId xmlns:a16="http://schemas.microsoft.com/office/drawing/2014/main" val="20008"/>
                    </a:ext>
                  </a:extLst>
                </a:gridCol>
                <a:gridCol w="857876">
                  <a:extLst>
                    <a:ext uri="{9D8B030D-6E8A-4147-A177-3AD203B41FA5}">
                      <a16:colId xmlns:a16="http://schemas.microsoft.com/office/drawing/2014/main" val="20010"/>
                    </a:ext>
                  </a:extLst>
                </a:gridCol>
                <a:gridCol w="857876">
                  <a:extLst>
                    <a:ext uri="{9D8B030D-6E8A-4147-A177-3AD203B41FA5}">
                      <a16:colId xmlns:a16="http://schemas.microsoft.com/office/drawing/2014/main" val="20012"/>
                    </a:ext>
                  </a:extLst>
                </a:gridCol>
                <a:gridCol w="857876">
                  <a:extLst>
                    <a:ext uri="{9D8B030D-6E8A-4147-A177-3AD203B41FA5}">
                      <a16:colId xmlns:a16="http://schemas.microsoft.com/office/drawing/2014/main" val="20014"/>
                    </a:ext>
                  </a:extLst>
                </a:gridCol>
                <a:gridCol w="857876">
                  <a:extLst>
                    <a:ext uri="{9D8B030D-6E8A-4147-A177-3AD203B41FA5}">
                      <a16:colId xmlns:a16="http://schemas.microsoft.com/office/drawing/2014/main" val="20016"/>
                    </a:ext>
                  </a:extLst>
                </a:gridCol>
                <a:gridCol w="857876">
                  <a:extLst>
                    <a:ext uri="{9D8B030D-6E8A-4147-A177-3AD203B41FA5}">
                      <a16:colId xmlns:a16="http://schemas.microsoft.com/office/drawing/2014/main" val="20018"/>
                    </a:ext>
                  </a:extLst>
                </a:gridCol>
                <a:gridCol w="857876">
                  <a:extLst>
                    <a:ext uri="{9D8B030D-6E8A-4147-A177-3AD203B41FA5}">
                      <a16:colId xmlns:a16="http://schemas.microsoft.com/office/drawing/2014/main" val="20020"/>
                    </a:ext>
                  </a:extLst>
                </a:gridCol>
                <a:gridCol w="797297">
                  <a:extLst>
                    <a:ext uri="{9D8B030D-6E8A-4147-A177-3AD203B41FA5}">
                      <a16:colId xmlns:a16="http://schemas.microsoft.com/office/drawing/2014/main" val="20022"/>
                    </a:ext>
                  </a:extLst>
                </a:gridCol>
                <a:gridCol w="979033">
                  <a:extLst>
                    <a:ext uri="{9D8B030D-6E8A-4147-A177-3AD203B41FA5}">
                      <a16:colId xmlns:a16="http://schemas.microsoft.com/office/drawing/2014/main" val="242428575"/>
                    </a:ext>
                  </a:extLst>
                </a:gridCol>
                <a:gridCol w="979033">
                  <a:extLst>
                    <a:ext uri="{9D8B030D-6E8A-4147-A177-3AD203B41FA5}">
                      <a16:colId xmlns:a16="http://schemas.microsoft.com/office/drawing/2014/main" val="2738360263"/>
                    </a:ext>
                  </a:extLst>
                </a:gridCol>
              </a:tblGrid>
              <a:tr h="303808">
                <a:tc gridSpan="2">
                  <a:txBody>
                    <a:bodyPr/>
                    <a:lstStyle/>
                    <a:p>
                      <a:pPr algn="l"/>
                      <a:r>
                        <a:rPr lang="en-US" sz="2400" b="1" dirty="0">
                          <a:solidFill>
                            <a:schemeClr val="bg1"/>
                          </a:solidFill>
                        </a:rPr>
                        <a:t> 2019</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l"/>
                      <a:r>
                        <a:rPr lang="en-US" sz="2400" b="1" dirty="0">
                          <a:solidFill>
                            <a:schemeClr val="bg1"/>
                          </a:solidFill>
                        </a:rPr>
                        <a:t>2020</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l"/>
                      <a:r>
                        <a:rPr lang="en-US" sz="2400" b="1" dirty="0">
                          <a:solidFill>
                            <a:schemeClr val="bg1"/>
                          </a:solidFill>
                        </a:rPr>
                        <a:t>2021</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l"/>
                      <a:r>
                        <a:rPr lang="en-US" sz="2400" b="1" dirty="0">
                          <a:solidFill>
                            <a:schemeClr val="bg1"/>
                          </a:solidFill>
                        </a:rPr>
                        <a:t>2022</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l"/>
                      <a:r>
                        <a:rPr lang="en-US" sz="2400" b="1" dirty="0">
                          <a:solidFill>
                            <a:schemeClr val="bg1"/>
                          </a:solidFill>
                        </a:rPr>
                        <a:t>2023</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2">
                  <a:txBody>
                    <a:bodyPr/>
                    <a:lstStyle/>
                    <a:p>
                      <a:pPr algn="l"/>
                      <a:r>
                        <a:rPr lang="en-US" sz="2400" b="1" dirty="0">
                          <a:solidFill>
                            <a:schemeClr val="bg1"/>
                          </a:solidFill>
                        </a:rPr>
                        <a:t>2024</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pPr algn="ctr"/>
                      <a:endParaRPr lang="en-CA" sz="10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r>
                        <a:rPr lang="en-US" sz="2400" b="1" dirty="0">
                          <a:solidFill>
                            <a:schemeClr val="bg1"/>
                          </a:solidFill>
                        </a:rPr>
                        <a:t>2025</a:t>
                      </a:r>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a:endParaRPr lang="en-CA" sz="2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105412528"/>
                  </a:ext>
                </a:extLst>
              </a:tr>
              <a:tr h="303808">
                <a:tc>
                  <a:txBody>
                    <a:bodyPr/>
                    <a:lstStyle/>
                    <a:p>
                      <a:pPr algn="ctr"/>
                      <a:r>
                        <a:rPr lang="en-US" sz="1400" b="1" dirty="0">
                          <a:solidFill>
                            <a:schemeClr val="bg1"/>
                          </a:solidFill>
                        </a:rPr>
                        <a:t>  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March</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400" b="1" dirty="0">
                          <a:solidFill>
                            <a:schemeClr val="bg1"/>
                          </a:solidFill>
                        </a:rPr>
                        <a:t>Sept</a:t>
                      </a: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endParaRPr lang="en-CA" sz="14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539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AE372F-3CB5-37B9-C260-E4B6D178EE4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31BC20B-E9BF-4C75-C64D-A7D24F8E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34DDCC-4E6B-4F57-F6FB-75A780BE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C046772-16AD-77ED-2EBF-24CE2BE830B3}"/>
              </a:ext>
            </a:extLst>
          </p:cNvPr>
          <p:cNvSpPr>
            <a:spLocks noGrp="1"/>
          </p:cNvSpPr>
          <p:nvPr>
            <p:ph type="title"/>
          </p:nvPr>
        </p:nvSpPr>
        <p:spPr>
          <a:xfrm>
            <a:off x="408707" y="1153571"/>
            <a:ext cx="3200400" cy="4461163"/>
          </a:xfrm>
        </p:spPr>
        <p:txBody>
          <a:bodyPr>
            <a:normAutofit/>
          </a:bodyPr>
          <a:lstStyle/>
          <a:p>
            <a:r>
              <a:rPr lang="en-CA" sz="5000" dirty="0">
                <a:solidFill>
                  <a:srgbClr val="FFFFFF"/>
                </a:solidFill>
              </a:rPr>
              <a:t>The Plans:</a:t>
            </a:r>
            <a:br>
              <a:rPr lang="en-CA" sz="3100" dirty="0">
                <a:solidFill>
                  <a:srgbClr val="FFFFFF"/>
                </a:solidFill>
              </a:rPr>
            </a:br>
            <a:br>
              <a:rPr lang="en-CA" sz="3100" dirty="0">
                <a:solidFill>
                  <a:srgbClr val="FFFFFF"/>
                </a:solidFill>
              </a:rPr>
            </a:br>
            <a:r>
              <a:rPr lang="en-CA" sz="3100" dirty="0">
                <a:solidFill>
                  <a:srgbClr val="FFFFFF"/>
                </a:solidFill>
              </a:rPr>
              <a:t>1,300-ish pages</a:t>
            </a:r>
            <a:br>
              <a:rPr lang="en-CA" sz="3100" dirty="0">
                <a:solidFill>
                  <a:srgbClr val="FFFFFF"/>
                </a:solidFill>
              </a:rPr>
            </a:br>
            <a:r>
              <a:rPr lang="en-CA" sz="2400" dirty="0">
                <a:solidFill>
                  <a:srgbClr val="FFFFFF"/>
                </a:solidFill>
              </a:rPr>
              <a:t>*</a:t>
            </a:r>
            <a:r>
              <a:rPr lang="en-CA" sz="3100" dirty="0">
                <a:solidFill>
                  <a:srgbClr val="FFFFFF"/>
                </a:solidFill>
              </a:rPr>
              <a:t> </a:t>
            </a:r>
            <a:r>
              <a:rPr lang="en-CA" sz="2400" dirty="0">
                <a:solidFill>
                  <a:srgbClr val="FFFFFF"/>
                </a:solidFill>
              </a:rPr>
              <a:t>134 pages of terms</a:t>
            </a:r>
            <a:br>
              <a:rPr lang="en-CA" sz="2400" dirty="0">
                <a:solidFill>
                  <a:srgbClr val="FFFFFF"/>
                </a:solidFill>
              </a:rPr>
            </a:br>
            <a:r>
              <a:rPr lang="en-CA" sz="2400" dirty="0">
                <a:solidFill>
                  <a:srgbClr val="FFFFFF"/>
                </a:solidFill>
              </a:rPr>
              <a:t>* 24 Schedules</a:t>
            </a:r>
            <a:br>
              <a:rPr lang="en-CA" sz="2400" dirty="0">
                <a:solidFill>
                  <a:srgbClr val="FFFFFF"/>
                </a:solidFill>
              </a:rPr>
            </a:br>
            <a:br>
              <a:rPr lang="en-CA" sz="2400" dirty="0">
                <a:solidFill>
                  <a:srgbClr val="FFFFFF"/>
                </a:solidFill>
              </a:rPr>
            </a:br>
            <a:r>
              <a:rPr lang="en-CA" sz="2400" dirty="0">
                <a:solidFill>
                  <a:srgbClr val="FFFFFF"/>
                </a:solidFill>
              </a:rPr>
              <a:t>3 near-identical plans for each company</a:t>
            </a:r>
            <a:br>
              <a:rPr lang="en-CA" sz="2400" dirty="0">
                <a:solidFill>
                  <a:srgbClr val="FFFFFF"/>
                </a:solidFill>
              </a:rPr>
            </a:br>
            <a:endParaRPr lang="en-CA" sz="2400" dirty="0">
              <a:solidFill>
                <a:srgbClr val="FFFFFF"/>
              </a:solidFill>
            </a:endParaRPr>
          </a:p>
        </p:txBody>
      </p:sp>
      <p:sp>
        <p:nvSpPr>
          <p:cNvPr id="15" name="Arc 14">
            <a:extLst>
              <a:ext uri="{FF2B5EF4-FFF2-40B4-BE49-F238E27FC236}">
                <a16:creationId xmlns:a16="http://schemas.microsoft.com/office/drawing/2014/main" id="{6634C325-80E7-BA6A-F140-0AC616AC1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81B11DF7-D3D6-2C65-AA4C-8FC0678A55C3}"/>
              </a:ext>
            </a:extLst>
          </p:cNvPr>
          <p:cNvPicPr>
            <a:picLocks noGrp="1" noChangeAspect="1"/>
          </p:cNvPicPr>
          <p:nvPr>
            <p:ph idx="1"/>
          </p:nvPr>
        </p:nvPicPr>
        <p:blipFill>
          <a:blip r:embed="rId3"/>
          <a:stretch>
            <a:fillRect/>
          </a:stretch>
        </p:blipFill>
        <p:spPr>
          <a:xfrm>
            <a:off x="4902949" y="471556"/>
            <a:ext cx="4682753" cy="6067355"/>
          </a:xfrm>
          <a:ln>
            <a:solidFill>
              <a:schemeClr val="accent3"/>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93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F633F4-76C7-469E-8A92-3D0DA50497DF}"/>
              </a:ext>
            </a:extLst>
          </p:cNvPr>
          <p:cNvSpPr>
            <a:spLocks noGrp="1"/>
          </p:cNvSpPr>
          <p:nvPr>
            <p:ph type="title"/>
          </p:nvPr>
        </p:nvSpPr>
        <p:spPr>
          <a:xfrm>
            <a:off x="621792" y="1045138"/>
            <a:ext cx="3602736" cy="4642429"/>
          </a:xfrm>
        </p:spPr>
        <p:txBody>
          <a:bodyPr>
            <a:normAutofit/>
          </a:bodyPr>
          <a:lstStyle/>
          <a:p>
            <a:r>
              <a:rPr lang="en-US" sz="4000" b="1" dirty="0">
                <a:solidFill>
                  <a:schemeClr val="accent5"/>
                </a:solidFill>
              </a:rPr>
              <a:t>The CCAA </a:t>
            </a:r>
            <a:br>
              <a:rPr lang="en-US" sz="4000" b="1" dirty="0">
                <a:solidFill>
                  <a:schemeClr val="accent5"/>
                </a:solidFill>
              </a:rPr>
            </a:br>
            <a:r>
              <a:rPr lang="en-US" sz="4000" b="1" dirty="0">
                <a:solidFill>
                  <a:schemeClr val="accent5"/>
                </a:solidFill>
              </a:rPr>
              <a:t>“Plan of Compromise” </a:t>
            </a:r>
            <a:endParaRPr lang="en-CA" sz="4000" b="1" dirty="0">
              <a:solidFill>
                <a:schemeClr val="accent5"/>
              </a:solidFill>
            </a:endParaRP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2">
            <a:extLst>
              <a:ext uri="{FF2B5EF4-FFF2-40B4-BE49-F238E27FC236}">
                <a16:creationId xmlns:a16="http://schemas.microsoft.com/office/drawing/2014/main" id="{64DE872B-5AEB-5A3A-C486-B42A88A01B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6343" y="1445186"/>
            <a:ext cx="6723144" cy="3755464"/>
          </a:xfrm>
          <a:prstGeom prst="rect">
            <a:avLst/>
          </a:prstGeom>
          <a:noFill/>
          <a:ln>
            <a:solidFill>
              <a:schemeClr val="accent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DCF8A4-5101-E9C8-545F-50CE4643C538}"/>
              </a:ext>
            </a:extLst>
          </p:cNvPr>
          <p:cNvSpPr txBox="1"/>
          <p:nvPr/>
        </p:nvSpPr>
        <p:spPr>
          <a:xfrm>
            <a:off x="5664778" y="5623059"/>
            <a:ext cx="6104709" cy="553998"/>
          </a:xfrm>
          <a:prstGeom prst="rect">
            <a:avLst/>
          </a:prstGeom>
          <a:noFill/>
        </p:spPr>
        <p:txBody>
          <a:bodyPr wrap="square" rtlCol="0">
            <a:spAutoFit/>
          </a:bodyPr>
          <a:lstStyle/>
          <a:p>
            <a:r>
              <a:rPr lang="en-US" dirty="0">
                <a:solidFill>
                  <a:schemeClr val="accent2"/>
                </a:solidFill>
              </a:rPr>
              <a:t>Chief Justice Morawetz. Sanction Order, 6 March  2025</a:t>
            </a:r>
            <a:br>
              <a:rPr lang="en-US" dirty="0">
                <a:solidFill>
                  <a:schemeClr val="accent2"/>
                </a:solidFill>
              </a:rPr>
            </a:br>
            <a:r>
              <a:rPr lang="en-US" sz="1200" dirty="0">
                <a:solidFill>
                  <a:schemeClr val="accent2"/>
                </a:solidFill>
              </a:rPr>
              <a:t>http://cfcanada.fticonsulting.com/ImperialTobacco/docs/FINAL-Tobacco-ONSC%201358-A.pdf</a:t>
            </a:r>
            <a:endParaRPr lang="en-CA" sz="1200" dirty="0">
              <a:solidFill>
                <a:schemeClr val="accent2"/>
              </a:solidFill>
            </a:endParaRPr>
          </a:p>
        </p:txBody>
      </p:sp>
    </p:spTree>
    <p:extLst>
      <p:ext uri="{BB962C8B-B14F-4D97-AF65-F5344CB8AC3E}">
        <p14:creationId xmlns:p14="http://schemas.microsoft.com/office/powerpoint/2010/main" val="211566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F4E24F-3C9D-6D74-908A-7AAE78CA4C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6267F6-7861-E07C-356B-D21A38CC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32BA7BE-D5A2-E540-ADD3-5E1023CF0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B0EDEFC8-B620-8607-D50E-7BA957CA7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73ED0-1B7D-0603-9E9D-11B30C0EE419}"/>
              </a:ext>
            </a:extLst>
          </p:cNvPr>
          <p:cNvSpPr>
            <a:spLocks noGrp="1"/>
          </p:cNvSpPr>
          <p:nvPr>
            <p:ph type="title"/>
          </p:nvPr>
        </p:nvSpPr>
        <p:spPr>
          <a:xfrm>
            <a:off x="577902" y="842211"/>
            <a:ext cx="3978054" cy="5406831"/>
          </a:xfrm>
        </p:spPr>
        <p:txBody>
          <a:bodyPr>
            <a:normAutofit fontScale="90000"/>
          </a:bodyPr>
          <a:lstStyle/>
          <a:p>
            <a:br>
              <a:rPr lang="en-US" sz="2700" dirty="0">
                <a:solidFill>
                  <a:schemeClr val="tx1"/>
                </a:solidFill>
              </a:rPr>
            </a:br>
            <a:r>
              <a:rPr lang="en-US" sz="2700" dirty="0">
                <a:solidFill>
                  <a:schemeClr val="tx1"/>
                </a:solidFill>
              </a:rPr>
              <a:t>$32.5 billion:</a:t>
            </a:r>
            <a:br>
              <a:rPr lang="en-US" sz="2700" dirty="0">
                <a:solidFill>
                  <a:schemeClr val="tx1"/>
                </a:solidFill>
              </a:rPr>
            </a:br>
            <a:br>
              <a:rPr lang="en-US" sz="2700" dirty="0">
                <a:solidFill>
                  <a:schemeClr val="tx1"/>
                </a:solidFill>
              </a:rPr>
            </a:br>
            <a:r>
              <a:rPr lang="en-US" sz="2000" b="0" dirty="0">
                <a:solidFill>
                  <a:schemeClr val="tx1"/>
                </a:solidFill>
              </a:rPr>
              <a:t>* </a:t>
            </a:r>
            <a:r>
              <a:rPr lang="en-US" sz="1800" b="0" dirty="0">
                <a:solidFill>
                  <a:schemeClr val="tx1"/>
                </a:solidFill>
              </a:rPr>
              <a:t>$6.3 billion to smokers</a:t>
            </a:r>
            <a:br>
              <a:rPr lang="en-US" sz="1800" b="0" dirty="0">
                <a:solidFill>
                  <a:schemeClr val="tx1"/>
                </a:solidFill>
              </a:rPr>
            </a:br>
            <a:r>
              <a:rPr lang="en-US" sz="1800" b="0" dirty="0">
                <a:solidFill>
                  <a:schemeClr val="tx1"/>
                </a:solidFill>
              </a:rPr>
              <a:t>* $1 billion for foundation </a:t>
            </a:r>
            <a:br>
              <a:rPr lang="en-US" sz="1800" b="0" dirty="0">
                <a:solidFill>
                  <a:schemeClr val="tx1"/>
                </a:solidFill>
              </a:rPr>
            </a:br>
            <a:r>
              <a:rPr lang="en-US" sz="1800" b="0" dirty="0">
                <a:solidFill>
                  <a:schemeClr val="tx1"/>
                </a:solidFill>
              </a:rPr>
              <a:t>* $24.725 billion to provincial governments</a:t>
            </a:r>
            <a:br>
              <a:rPr lang="en-US" sz="1800" b="0" dirty="0">
                <a:solidFill>
                  <a:schemeClr val="tx1"/>
                </a:solidFill>
              </a:rPr>
            </a:br>
            <a:r>
              <a:rPr lang="en-US" sz="1800" b="0" dirty="0">
                <a:solidFill>
                  <a:schemeClr val="tx1"/>
                </a:solidFill>
              </a:rPr>
              <a:t>* $135 million in other payments</a:t>
            </a:r>
            <a:br>
              <a:rPr lang="en-US" sz="1800" b="0" dirty="0">
                <a:solidFill>
                  <a:schemeClr val="tx1"/>
                </a:solidFill>
              </a:rPr>
            </a:br>
            <a:br>
              <a:rPr lang="en-US" sz="1800" b="0" dirty="0">
                <a:solidFill>
                  <a:schemeClr val="tx1"/>
                </a:solidFill>
              </a:rPr>
            </a:br>
            <a:r>
              <a:rPr lang="en-US" sz="1800" b="0" dirty="0">
                <a:solidFill>
                  <a:schemeClr val="tx1"/>
                </a:solidFill>
              </a:rPr>
              <a:t>*$13-ish billion paid immediately (from savings during CCAA)</a:t>
            </a:r>
            <a:br>
              <a:rPr lang="en-US" sz="1800" b="0" dirty="0">
                <a:solidFill>
                  <a:schemeClr val="tx1"/>
                </a:solidFill>
              </a:rPr>
            </a:br>
            <a:r>
              <a:rPr lang="en-US" sz="1800" b="0" dirty="0">
                <a:solidFill>
                  <a:schemeClr val="tx1"/>
                </a:solidFill>
              </a:rPr>
              <a:t>* $20-ish billion to be paid in annual installments calculated as 85% of net revenue on tobacco sales (falling by 5% every 5 years to 70%)</a:t>
            </a:r>
            <a:br>
              <a:rPr lang="en-US" sz="1800" b="0" dirty="0">
                <a:solidFill>
                  <a:schemeClr val="tx1"/>
                </a:solidFill>
              </a:rPr>
            </a:br>
            <a:r>
              <a:rPr lang="en-US" sz="1800" b="0" dirty="0">
                <a:solidFill>
                  <a:schemeClr val="tx1"/>
                </a:solidFill>
              </a:rPr>
              <a:t>* completion expected to take 20 or more years</a:t>
            </a:r>
            <a:br>
              <a:rPr lang="en-US" sz="1800" b="0" dirty="0">
                <a:solidFill>
                  <a:schemeClr val="tx1"/>
                </a:solidFill>
              </a:rPr>
            </a:br>
            <a:br>
              <a:rPr lang="en-US" sz="2000" b="0" dirty="0">
                <a:solidFill>
                  <a:schemeClr val="tx1"/>
                </a:solidFill>
              </a:rPr>
            </a:br>
            <a:br>
              <a:rPr lang="en-US" sz="2000" b="0" dirty="0">
                <a:solidFill>
                  <a:schemeClr val="tx1"/>
                </a:solidFill>
              </a:rPr>
            </a:br>
            <a:br>
              <a:rPr lang="en-US" sz="2000" b="0" dirty="0">
                <a:solidFill>
                  <a:schemeClr val="tx1"/>
                </a:solidFill>
              </a:rPr>
            </a:br>
            <a:endParaRPr lang="en-CA" sz="2000" b="0" dirty="0">
              <a:solidFill>
                <a:schemeClr val="accent2">
                  <a:lumMod val="75000"/>
                </a:schemeClr>
              </a:solidFill>
            </a:endParaRPr>
          </a:p>
        </p:txBody>
      </p:sp>
      <p:sp>
        <p:nvSpPr>
          <p:cNvPr id="14" name="Rectangle 13">
            <a:extLst>
              <a:ext uri="{FF2B5EF4-FFF2-40B4-BE49-F238E27FC236}">
                <a16:creationId xmlns:a16="http://schemas.microsoft.com/office/drawing/2014/main" id="{253D75FF-DC07-6117-DEBD-4D45A1029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5">
            <a:extLst>
              <a:ext uri="{FF2B5EF4-FFF2-40B4-BE49-F238E27FC236}">
                <a16:creationId xmlns:a16="http://schemas.microsoft.com/office/drawing/2014/main" id="{839CDC3D-0CA3-AF6F-D67A-9EA548BFB857}"/>
              </a:ext>
            </a:extLst>
          </p:cNvPr>
          <p:cNvGraphicFramePr>
            <a:graphicFrameLocks noGrp="1"/>
          </p:cNvGraphicFramePr>
          <p:nvPr>
            <p:ph idx="1"/>
            <p:extLst>
              <p:ext uri="{D42A27DB-BD31-4B8C-83A1-F6EECF244321}">
                <p14:modId xmlns:p14="http://schemas.microsoft.com/office/powerpoint/2010/main" val="572612154"/>
              </p:ext>
            </p:extLst>
          </p:nvPr>
        </p:nvGraphicFramePr>
        <p:xfrm>
          <a:off x="4973053" y="465221"/>
          <a:ext cx="6801852" cy="6063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296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BDBBAF-9D17-8B07-4CD2-B543816E582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9EC0ED-727F-ECBE-FFD9-A9D84C022E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60B53A9-BF01-3016-5CDD-0F2778BE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70E3BD11-1A02-2B0A-E3A5-B8881B9BB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3E0385-4EC6-E3F2-9552-915F90DE2B25}"/>
              </a:ext>
            </a:extLst>
          </p:cNvPr>
          <p:cNvSpPr>
            <a:spLocks noGrp="1"/>
          </p:cNvSpPr>
          <p:nvPr>
            <p:ph type="title"/>
          </p:nvPr>
        </p:nvSpPr>
        <p:spPr>
          <a:xfrm>
            <a:off x="621792" y="1161288"/>
            <a:ext cx="3602736" cy="4526280"/>
          </a:xfrm>
        </p:spPr>
        <p:txBody>
          <a:bodyPr>
            <a:normAutofit/>
          </a:bodyPr>
          <a:lstStyle/>
          <a:p>
            <a:r>
              <a:rPr lang="en-CA" dirty="0">
                <a:solidFill>
                  <a:schemeClr val="accent2">
                    <a:lumMod val="75000"/>
                  </a:schemeClr>
                </a:solidFill>
              </a:rPr>
              <a:t>Compensation is a fraction of damage ..</a:t>
            </a:r>
            <a:br>
              <a:rPr lang="en-CA" dirty="0">
                <a:solidFill>
                  <a:schemeClr val="accent2">
                    <a:lumMod val="75000"/>
                  </a:schemeClr>
                </a:solidFill>
              </a:rPr>
            </a:br>
            <a:br>
              <a:rPr lang="en-CA" dirty="0">
                <a:solidFill>
                  <a:schemeClr val="accent2">
                    <a:lumMod val="75000"/>
                  </a:schemeClr>
                </a:solidFill>
              </a:rPr>
            </a:br>
            <a:r>
              <a:rPr lang="en-CA" dirty="0">
                <a:solidFill>
                  <a:schemeClr val="tx1">
                    <a:lumMod val="50000"/>
                    <a:lumOff val="50000"/>
                  </a:schemeClr>
                </a:solidFill>
                <a:highlight>
                  <a:srgbClr val="FFFF00"/>
                </a:highlight>
              </a:rPr>
              <a:t>3.4 cents on the dollar </a:t>
            </a:r>
            <a:br>
              <a:rPr lang="en-CA" dirty="0">
                <a:solidFill>
                  <a:schemeClr val="tx1">
                    <a:lumMod val="50000"/>
                    <a:lumOff val="50000"/>
                  </a:schemeClr>
                </a:solidFill>
                <a:highlight>
                  <a:srgbClr val="FFFF00"/>
                </a:highlight>
              </a:rPr>
            </a:br>
            <a:endParaRPr lang="en-CA" dirty="0">
              <a:solidFill>
                <a:schemeClr val="tx1">
                  <a:lumMod val="50000"/>
                  <a:lumOff val="50000"/>
                </a:schemeClr>
              </a:solidFill>
              <a:highlight>
                <a:srgbClr val="FFFF00"/>
              </a:highlight>
            </a:endParaRPr>
          </a:p>
        </p:txBody>
      </p:sp>
      <p:sp>
        <p:nvSpPr>
          <p:cNvPr id="14" name="Rectangle 13">
            <a:extLst>
              <a:ext uri="{FF2B5EF4-FFF2-40B4-BE49-F238E27FC236}">
                <a16:creationId xmlns:a16="http://schemas.microsoft.com/office/drawing/2014/main" id="{C1F291A8-343A-66B3-800B-5F6F056E5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Picture 6">
            <a:extLst>
              <a:ext uri="{FF2B5EF4-FFF2-40B4-BE49-F238E27FC236}">
                <a16:creationId xmlns:a16="http://schemas.microsoft.com/office/drawing/2014/main" id="{454A4AB2-D7F0-42BF-28D1-C1FC9F8DE3F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784"/>
          <a:stretch/>
        </p:blipFill>
        <p:spPr bwMode="auto">
          <a:xfrm>
            <a:off x="4846319" y="1004712"/>
            <a:ext cx="686611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850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A7DF2A-9090-68D0-0627-A0E690F94DC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F39FD12-8176-F259-7B87-463FC651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7F135F6-9188-978D-1A5E-65F7CAB01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960AB18-F2C1-F05F-D44E-DF12498F0517}"/>
              </a:ext>
            </a:extLst>
          </p:cNvPr>
          <p:cNvSpPr>
            <a:spLocks noGrp="1"/>
          </p:cNvSpPr>
          <p:nvPr>
            <p:ph type="title"/>
          </p:nvPr>
        </p:nvSpPr>
        <p:spPr>
          <a:xfrm>
            <a:off x="408707" y="525781"/>
            <a:ext cx="3200400" cy="3055619"/>
          </a:xfrm>
        </p:spPr>
        <p:txBody>
          <a:bodyPr>
            <a:normAutofit/>
          </a:bodyPr>
          <a:lstStyle/>
          <a:p>
            <a:r>
              <a:rPr lang="en-US" dirty="0">
                <a:solidFill>
                  <a:srgbClr val="FFFFFF"/>
                </a:solidFill>
              </a:rPr>
              <a:t>WORLD </a:t>
            </a:r>
            <a:br>
              <a:rPr lang="en-US" dirty="0">
                <a:solidFill>
                  <a:srgbClr val="FFFFFF"/>
                </a:solidFill>
              </a:rPr>
            </a:br>
            <a:r>
              <a:rPr lang="en-US" dirty="0">
                <a:solidFill>
                  <a:srgbClr val="FFFFFF"/>
                </a:solidFill>
              </a:rPr>
              <a:t>FIRST: </a:t>
            </a:r>
            <a:br>
              <a:rPr lang="en-US" dirty="0">
                <a:solidFill>
                  <a:srgbClr val="FFFFFF"/>
                </a:solidFill>
              </a:rPr>
            </a:br>
            <a:r>
              <a:rPr lang="en-US" sz="3100" dirty="0">
                <a:solidFill>
                  <a:srgbClr val="FFFFFF"/>
                </a:solidFill>
              </a:rPr>
              <a:t>Collective damages to injured smokers</a:t>
            </a:r>
            <a:br>
              <a:rPr lang="en-US" sz="3100" dirty="0">
                <a:solidFill>
                  <a:srgbClr val="FFFFFF"/>
                </a:solidFill>
              </a:rPr>
            </a:br>
            <a:endParaRPr lang="en-CA" sz="3100" dirty="0">
              <a:solidFill>
                <a:srgbClr val="FFFFFF"/>
              </a:solidFill>
            </a:endParaRPr>
          </a:p>
        </p:txBody>
      </p:sp>
      <p:sp>
        <p:nvSpPr>
          <p:cNvPr id="15" name="Arc 14">
            <a:extLst>
              <a:ext uri="{FF2B5EF4-FFF2-40B4-BE49-F238E27FC236}">
                <a16:creationId xmlns:a16="http://schemas.microsoft.com/office/drawing/2014/main" id="{91250CB5-1016-F7F1-B650-E95CE8B0C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4" name="Content Placeholder 3">
            <a:extLst>
              <a:ext uri="{FF2B5EF4-FFF2-40B4-BE49-F238E27FC236}">
                <a16:creationId xmlns:a16="http://schemas.microsoft.com/office/drawing/2014/main" id="{3ED197A9-9FCE-928C-AB82-538DE6C3E8A7}"/>
              </a:ext>
            </a:extLst>
          </p:cNvPr>
          <p:cNvGraphicFramePr>
            <a:graphicFrameLocks noGrp="1"/>
          </p:cNvGraphicFramePr>
          <p:nvPr>
            <p:ph idx="1"/>
            <p:extLst>
              <p:ext uri="{D42A27DB-BD31-4B8C-83A1-F6EECF244321}">
                <p14:modId xmlns:p14="http://schemas.microsoft.com/office/powerpoint/2010/main" val="1205160413"/>
              </p:ext>
            </p:extLst>
          </p:nvPr>
        </p:nvGraphicFramePr>
        <p:xfrm>
          <a:off x="4381501" y="525781"/>
          <a:ext cx="7018020" cy="5837784"/>
        </p:xfrm>
        <a:graphic>
          <a:graphicData uri="http://schemas.openxmlformats.org/drawingml/2006/table">
            <a:tbl>
              <a:tblPr firstRow="1" bandRow="1">
                <a:tableStyleId>{5C22544A-7EE6-4342-B048-85BDC9FD1C3A}</a:tableStyleId>
              </a:tblPr>
              <a:tblGrid>
                <a:gridCol w="1689969">
                  <a:extLst>
                    <a:ext uri="{9D8B030D-6E8A-4147-A177-3AD203B41FA5}">
                      <a16:colId xmlns:a16="http://schemas.microsoft.com/office/drawing/2014/main" val="2433345587"/>
                    </a:ext>
                  </a:extLst>
                </a:gridCol>
                <a:gridCol w="2586305">
                  <a:extLst>
                    <a:ext uri="{9D8B030D-6E8A-4147-A177-3AD203B41FA5}">
                      <a16:colId xmlns:a16="http://schemas.microsoft.com/office/drawing/2014/main" val="2454970028"/>
                    </a:ext>
                  </a:extLst>
                </a:gridCol>
                <a:gridCol w="2741746">
                  <a:extLst>
                    <a:ext uri="{9D8B030D-6E8A-4147-A177-3AD203B41FA5}">
                      <a16:colId xmlns:a16="http://schemas.microsoft.com/office/drawing/2014/main" val="1038985846"/>
                    </a:ext>
                  </a:extLst>
                </a:gridCol>
              </a:tblGrid>
              <a:tr h="721651">
                <a:tc>
                  <a:txBody>
                    <a:bodyPr/>
                    <a:lstStyle/>
                    <a:p>
                      <a:endParaRPr lang="en-CA" dirty="0">
                        <a:solidFill>
                          <a:schemeClr val="accent5"/>
                        </a:solidFill>
                      </a:endParaRPr>
                    </a:p>
                  </a:txBody>
                  <a:tcPr>
                    <a:solidFill>
                      <a:schemeClr val="bg1"/>
                    </a:solidFill>
                  </a:tcPr>
                </a:tc>
                <a:tc>
                  <a:txBody>
                    <a:bodyPr/>
                    <a:lstStyle/>
                    <a:p>
                      <a:pPr algn="ctr"/>
                      <a:r>
                        <a:rPr lang="en-US" sz="2400" dirty="0">
                          <a:solidFill>
                            <a:schemeClr val="accent5"/>
                          </a:solidFill>
                        </a:rPr>
                        <a:t>Quebec Class Action</a:t>
                      </a:r>
                      <a:endParaRPr lang="en-CA" sz="2400" dirty="0">
                        <a:solidFill>
                          <a:schemeClr val="accent5"/>
                        </a:solidFill>
                      </a:endParaRPr>
                    </a:p>
                  </a:txBody>
                  <a:tcPr>
                    <a:solidFill>
                      <a:schemeClr val="bg1"/>
                    </a:solidFill>
                  </a:tcPr>
                </a:tc>
                <a:tc>
                  <a:txBody>
                    <a:bodyPr/>
                    <a:lstStyle/>
                    <a:p>
                      <a:pPr algn="ctr"/>
                      <a:r>
                        <a:rPr lang="en-US" sz="2400" dirty="0">
                          <a:solidFill>
                            <a:schemeClr val="accent5"/>
                          </a:solidFill>
                        </a:rPr>
                        <a:t>Pan Canadian Claims</a:t>
                      </a:r>
                      <a:endParaRPr lang="en-CA" sz="2400" dirty="0">
                        <a:solidFill>
                          <a:schemeClr val="accent5"/>
                        </a:solidFill>
                      </a:endParaRPr>
                    </a:p>
                  </a:txBody>
                  <a:tcPr>
                    <a:solidFill>
                      <a:schemeClr val="bg1"/>
                    </a:solidFill>
                  </a:tcPr>
                </a:tc>
                <a:extLst>
                  <a:ext uri="{0D108BD9-81ED-4DB2-BD59-A6C34878D82A}">
                    <a16:rowId xmlns:a16="http://schemas.microsoft.com/office/drawing/2014/main" val="2616484687"/>
                  </a:ext>
                </a:extLst>
              </a:tr>
              <a:tr h="320734">
                <a:tc>
                  <a:txBody>
                    <a:bodyPr/>
                    <a:lstStyle/>
                    <a:p>
                      <a:pPr algn="r"/>
                      <a:r>
                        <a:rPr lang="en-US" b="1" dirty="0"/>
                        <a:t># people</a:t>
                      </a:r>
                      <a:endParaRPr lang="en-CA" b="1"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99,958</a:t>
                      </a:r>
                      <a:endParaRPr lang="en-CA" b="1" dirty="0"/>
                    </a:p>
                  </a:txBody>
                  <a:tcPr>
                    <a:solidFill>
                      <a:schemeClr val="bg1"/>
                    </a:solidFill>
                  </a:tcPr>
                </a:tc>
                <a:tc>
                  <a:txBody>
                    <a:bodyPr/>
                    <a:lstStyle/>
                    <a:p>
                      <a:pPr algn="ctr"/>
                      <a:r>
                        <a:rPr lang="en-US" b="1" dirty="0"/>
                        <a:t>186,003</a:t>
                      </a:r>
                      <a:endParaRPr lang="en-CA" b="1" dirty="0"/>
                    </a:p>
                  </a:txBody>
                  <a:tcPr>
                    <a:solidFill>
                      <a:schemeClr val="bg1"/>
                    </a:solidFill>
                  </a:tcPr>
                </a:tc>
                <a:extLst>
                  <a:ext uri="{0D108BD9-81ED-4DB2-BD59-A6C34878D82A}">
                    <a16:rowId xmlns:a16="http://schemas.microsoft.com/office/drawing/2014/main" val="3057040976"/>
                  </a:ext>
                </a:extLst>
              </a:tr>
              <a:tr h="320734">
                <a:tc>
                  <a:txBody>
                    <a:bodyPr/>
                    <a:lstStyle/>
                    <a:p>
                      <a:pPr algn="r"/>
                      <a:endParaRPr lang="en-CA"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2217677033"/>
                  </a:ext>
                </a:extLst>
              </a:tr>
              <a:tr h="372202">
                <a:tc>
                  <a:txBody>
                    <a:bodyPr/>
                    <a:lstStyle/>
                    <a:p>
                      <a:pPr algn="r"/>
                      <a:r>
                        <a:rPr lang="en-CA" sz="1400" dirty="0"/>
                        <a:t>Smoking history</a:t>
                      </a:r>
                    </a:p>
                  </a:txBody>
                  <a:tcPr>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12 pack years between January 1950 and November 1998</a:t>
                      </a:r>
                    </a:p>
                  </a:txBody>
                  <a:tcPr>
                    <a:solidFill>
                      <a:schemeClr val="bg1"/>
                    </a:solidFill>
                  </a:tcPr>
                </a:tc>
                <a:tc hMerge="1">
                  <a:txBody>
                    <a:bodyPr/>
                    <a:lstStyle/>
                    <a:p>
                      <a:endParaRPr lang="en-CA" sz="1400" dirty="0"/>
                    </a:p>
                  </a:txBody>
                  <a:tcPr/>
                </a:tc>
                <a:extLst>
                  <a:ext uri="{0D108BD9-81ED-4DB2-BD59-A6C34878D82A}">
                    <a16:rowId xmlns:a16="http://schemas.microsoft.com/office/drawing/2014/main" val="3886993090"/>
                  </a:ext>
                </a:extLst>
              </a:tr>
              <a:tr h="372202">
                <a:tc>
                  <a:txBody>
                    <a:bodyPr/>
                    <a:lstStyle/>
                    <a:p>
                      <a:pPr algn="r"/>
                      <a:r>
                        <a:rPr lang="en-CA" sz="1400" dirty="0"/>
                        <a:t>Diagnosed</a:t>
                      </a:r>
                    </a:p>
                  </a:txBody>
                  <a:tcPr>
                    <a:solidFill>
                      <a:schemeClr val="bg1"/>
                    </a:solidFill>
                  </a:tcPr>
                </a:tc>
                <a:tc>
                  <a:txBody>
                    <a:bodyPr/>
                    <a:lstStyle/>
                    <a:p>
                      <a:pPr algn="ctr"/>
                      <a:r>
                        <a:rPr lang="en-CA" sz="1400" dirty="0"/>
                        <a:t>Before March 12, 2012</a:t>
                      </a:r>
                    </a:p>
                  </a:txBody>
                  <a:tcPr>
                    <a:solidFill>
                      <a:schemeClr val="bg1"/>
                    </a:solidFill>
                  </a:tcPr>
                </a:tc>
                <a:tc>
                  <a:txBody>
                    <a:bodyPr/>
                    <a:lstStyle/>
                    <a:p>
                      <a:pPr algn="ctr"/>
                      <a:r>
                        <a:rPr lang="en-CA" sz="1400" dirty="0"/>
                        <a:t>March 8, 2015 to March 8, 2019</a:t>
                      </a:r>
                    </a:p>
                  </a:txBody>
                  <a:tcPr>
                    <a:solidFill>
                      <a:schemeClr val="bg1"/>
                    </a:solidFill>
                  </a:tcPr>
                </a:tc>
                <a:extLst>
                  <a:ext uri="{0D108BD9-81ED-4DB2-BD59-A6C34878D82A}">
                    <a16:rowId xmlns:a16="http://schemas.microsoft.com/office/drawing/2014/main" val="2697240992"/>
                  </a:ext>
                </a:extLst>
              </a:tr>
              <a:tr h="372202">
                <a:tc>
                  <a:txBody>
                    <a:bodyPr/>
                    <a:lstStyle/>
                    <a:p>
                      <a:pPr algn="r"/>
                      <a:r>
                        <a:rPr lang="en-CA" sz="1400" dirty="0"/>
                        <a:t>Resident</a:t>
                      </a:r>
                    </a:p>
                  </a:txBody>
                  <a:tcPr>
                    <a:solidFill>
                      <a:schemeClr val="bg1"/>
                    </a:solidFill>
                  </a:tcPr>
                </a:tc>
                <a:tc>
                  <a:txBody>
                    <a:bodyPr/>
                    <a:lstStyle/>
                    <a:p>
                      <a:pPr algn="ctr"/>
                      <a:r>
                        <a:rPr lang="en-CA" sz="1400" dirty="0"/>
                        <a:t>Quebec</a:t>
                      </a:r>
                    </a:p>
                  </a:txBody>
                  <a:tcPr>
                    <a:solidFill>
                      <a:schemeClr val="bg1"/>
                    </a:solidFill>
                  </a:tcPr>
                </a:tc>
                <a:tc>
                  <a:txBody>
                    <a:bodyPr/>
                    <a:lstStyle/>
                    <a:p>
                      <a:pPr algn="ctr"/>
                      <a:r>
                        <a:rPr lang="en-CA" sz="1400" dirty="0"/>
                        <a:t>Canada</a:t>
                      </a:r>
                    </a:p>
                  </a:txBody>
                  <a:tcPr>
                    <a:solidFill>
                      <a:schemeClr val="bg1"/>
                    </a:solidFill>
                  </a:tcPr>
                </a:tc>
                <a:extLst>
                  <a:ext uri="{0D108BD9-81ED-4DB2-BD59-A6C34878D82A}">
                    <a16:rowId xmlns:a16="http://schemas.microsoft.com/office/drawing/2014/main" val="386422885"/>
                  </a:ext>
                </a:extLst>
              </a:tr>
              <a:tr h="372202">
                <a:tc>
                  <a:txBody>
                    <a:bodyPr/>
                    <a:lstStyle/>
                    <a:p>
                      <a:pPr algn="r"/>
                      <a:r>
                        <a:rPr lang="en-CA" sz="1400" dirty="0"/>
                        <a:t>Alive on:</a:t>
                      </a:r>
                    </a:p>
                  </a:txBody>
                  <a:tcPr>
                    <a:solidFill>
                      <a:schemeClr val="bg1"/>
                    </a:solidFill>
                  </a:tcPr>
                </a:tc>
                <a:tc>
                  <a:txBody>
                    <a:bodyPr/>
                    <a:lstStyle/>
                    <a:p>
                      <a:pPr algn="ctr"/>
                      <a:r>
                        <a:rPr lang="en-CA" sz="1400" dirty="0"/>
                        <a:t>November 20, 1998</a:t>
                      </a:r>
                    </a:p>
                  </a:txBody>
                  <a:tcPr>
                    <a:solidFill>
                      <a:schemeClr val="bg1"/>
                    </a:solidFill>
                  </a:tcPr>
                </a:tc>
                <a:tc>
                  <a:txBody>
                    <a:bodyPr/>
                    <a:lstStyle/>
                    <a:p>
                      <a:pPr algn="ctr"/>
                      <a:r>
                        <a:rPr lang="en-CA" sz="1400" dirty="0"/>
                        <a:t>March 8, 2019</a:t>
                      </a:r>
                    </a:p>
                  </a:txBody>
                  <a:tcPr>
                    <a:solidFill>
                      <a:schemeClr val="bg1"/>
                    </a:solidFill>
                  </a:tcPr>
                </a:tc>
                <a:extLst>
                  <a:ext uri="{0D108BD9-81ED-4DB2-BD59-A6C34878D82A}">
                    <a16:rowId xmlns:a16="http://schemas.microsoft.com/office/drawing/2014/main" val="3739927414"/>
                  </a:ext>
                </a:extLst>
              </a:tr>
              <a:tr h="372202">
                <a:tc>
                  <a:txBody>
                    <a:bodyPr/>
                    <a:lstStyle/>
                    <a:p>
                      <a:pPr algn="r"/>
                      <a:endParaRPr lang="en-CA" b="1"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4220267179"/>
                  </a:ext>
                </a:extLst>
              </a:tr>
              <a:tr h="372202">
                <a:tc>
                  <a:txBody>
                    <a:bodyPr/>
                    <a:lstStyle/>
                    <a:p>
                      <a:pPr algn="r"/>
                      <a:r>
                        <a:rPr lang="en-CA" sz="1400" dirty="0"/>
                        <a:t>Started smoking</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&gt; </a:t>
                      </a:r>
                      <a:r>
                        <a:rPr lang="en-US" sz="1400" dirty="0"/>
                        <a:t>1976 / ≤ 1976</a:t>
                      </a:r>
                      <a:endParaRPr lang="en-CA" sz="1400" dirty="0"/>
                    </a:p>
                  </a:txBody>
                  <a:tcPr>
                    <a:solidFill>
                      <a:schemeClr val="bg1"/>
                    </a:solidFill>
                  </a:tcPr>
                </a:tc>
                <a:tc>
                  <a:txBody>
                    <a:bodyPr/>
                    <a:lstStyle/>
                    <a:p>
                      <a:pPr algn="ctr"/>
                      <a:r>
                        <a:rPr lang="en-CA" sz="1400" dirty="0"/>
                        <a:t>&gt; </a:t>
                      </a:r>
                      <a:r>
                        <a:rPr lang="en-US" sz="1400" dirty="0"/>
                        <a:t>1976 / ≤ 1976</a:t>
                      </a:r>
                      <a:endParaRPr lang="en-CA" sz="1400" dirty="0"/>
                    </a:p>
                  </a:txBody>
                  <a:tcPr>
                    <a:solidFill>
                      <a:schemeClr val="bg1"/>
                    </a:solidFill>
                  </a:tcPr>
                </a:tc>
                <a:extLst>
                  <a:ext uri="{0D108BD9-81ED-4DB2-BD59-A6C34878D82A}">
                    <a16:rowId xmlns:a16="http://schemas.microsoft.com/office/drawing/2014/main" val="4247523422"/>
                  </a:ext>
                </a:extLst>
              </a:tr>
              <a:tr h="372202">
                <a:tc>
                  <a:txBody>
                    <a:bodyPr/>
                    <a:lstStyle/>
                    <a:p>
                      <a:pPr algn="r"/>
                      <a:r>
                        <a:rPr lang="en-US" sz="1600" b="1" dirty="0"/>
                        <a:t>Lung Cancer</a:t>
                      </a:r>
                      <a:endParaRPr lang="en-CA" sz="1600" b="1" dirty="0"/>
                    </a:p>
                  </a:txBody>
                  <a:tcPr>
                    <a:solidFill>
                      <a:schemeClr val="bg1"/>
                    </a:solidFill>
                  </a:tcPr>
                </a:tc>
                <a:tc>
                  <a:txBody>
                    <a:bodyPr/>
                    <a:lstStyle/>
                    <a:p>
                      <a:pPr algn="ctr"/>
                      <a:r>
                        <a:rPr lang="en-US" sz="1600" b="1" dirty="0"/>
                        <a:t> $80,000 / $100,000</a:t>
                      </a:r>
                      <a:endParaRPr lang="en-CA" sz="1600" b="1" dirty="0"/>
                    </a:p>
                  </a:txBody>
                  <a:tcPr>
                    <a:solidFill>
                      <a:schemeClr val="bg1"/>
                    </a:solidFill>
                  </a:tcPr>
                </a:tc>
                <a:tc>
                  <a:txBody>
                    <a:bodyPr/>
                    <a:lstStyle/>
                    <a:p>
                      <a:pPr algn="ctr"/>
                      <a:r>
                        <a:rPr lang="en-US" sz="1600" b="1" dirty="0"/>
                        <a:t>$48,000 / $60,000</a:t>
                      </a:r>
                      <a:endParaRPr lang="en-CA" sz="1600" b="1" dirty="0"/>
                    </a:p>
                  </a:txBody>
                  <a:tcPr>
                    <a:solidFill>
                      <a:schemeClr val="bg1"/>
                    </a:solidFill>
                  </a:tcPr>
                </a:tc>
                <a:extLst>
                  <a:ext uri="{0D108BD9-81ED-4DB2-BD59-A6C34878D82A}">
                    <a16:rowId xmlns:a16="http://schemas.microsoft.com/office/drawing/2014/main" val="794712437"/>
                  </a:ext>
                </a:extLst>
              </a:tr>
              <a:tr h="372202">
                <a:tc>
                  <a:txBody>
                    <a:bodyPr/>
                    <a:lstStyle/>
                    <a:p>
                      <a:pPr algn="r"/>
                      <a:r>
                        <a:rPr lang="en-US" sz="1600" b="1" dirty="0"/>
                        <a:t>Throat Cancer</a:t>
                      </a:r>
                      <a:endParaRPr lang="en-CA" sz="1600" b="1"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 $80,000 / $100,000</a:t>
                      </a:r>
                      <a:endParaRPr lang="en-CA" sz="1600" b="1" dirty="0"/>
                    </a:p>
                  </a:txBody>
                  <a:tcPr>
                    <a:solidFill>
                      <a:schemeClr val="bg1"/>
                    </a:solidFill>
                  </a:tcPr>
                </a:tc>
                <a:tc>
                  <a:txBody>
                    <a:bodyPr/>
                    <a:lstStyle/>
                    <a:p>
                      <a:pPr algn="ctr"/>
                      <a:r>
                        <a:rPr lang="en-US" sz="1600" b="1" dirty="0"/>
                        <a:t>$48,000 / $60,000</a:t>
                      </a:r>
                      <a:endParaRPr lang="en-CA" sz="1600" b="1" dirty="0"/>
                    </a:p>
                  </a:txBody>
                  <a:tcPr>
                    <a:solidFill>
                      <a:schemeClr val="bg1"/>
                    </a:solidFill>
                  </a:tcPr>
                </a:tc>
                <a:extLst>
                  <a:ext uri="{0D108BD9-81ED-4DB2-BD59-A6C34878D82A}">
                    <a16:rowId xmlns:a16="http://schemas.microsoft.com/office/drawing/2014/main" val="1534659659"/>
                  </a:ext>
                </a:extLst>
              </a:tr>
              <a:tr h="372202">
                <a:tc>
                  <a:txBody>
                    <a:bodyPr/>
                    <a:lstStyle/>
                    <a:p>
                      <a:pPr algn="r"/>
                      <a:r>
                        <a:rPr lang="en-US" sz="1600" b="1" dirty="0"/>
                        <a:t>COPD Grade III-IV</a:t>
                      </a:r>
                      <a:endParaRPr lang="en-CA" sz="1600" b="1" dirty="0"/>
                    </a:p>
                  </a:txBody>
                  <a:tcPr>
                    <a:solidFill>
                      <a:schemeClr val="bg1"/>
                    </a:solidFill>
                  </a:tcPr>
                </a:tc>
                <a:tc>
                  <a:txBody>
                    <a:bodyPr/>
                    <a:lstStyle/>
                    <a:p>
                      <a:pPr algn="ctr"/>
                      <a:r>
                        <a:rPr lang="en-CA" sz="1600" b="1" dirty="0"/>
                        <a:t>$24,000 </a:t>
                      </a:r>
                      <a:r>
                        <a:rPr lang="en-US" sz="1600" b="1" dirty="0"/>
                        <a:t>/</a:t>
                      </a:r>
                      <a:r>
                        <a:rPr lang="en-CA" sz="1600" b="1" dirty="0"/>
                        <a:t> $30,000</a:t>
                      </a:r>
                    </a:p>
                  </a:txBody>
                  <a:tcPr>
                    <a:solidFill>
                      <a:schemeClr val="bg1"/>
                    </a:solidFill>
                  </a:tcPr>
                </a:tc>
                <a:tc>
                  <a:txBody>
                    <a:bodyPr/>
                    <a:lstStyle/>
                    <a:p>
                      <a:pPr algn="ctr"/>
                      <a:r>
                        <a:rPr lang="en-US" sz="1600" b="1" dirty="0"/>
                        <a:t>$14,400 / $18,000</a:t>
                      </a:r>
                      <a:endParaRPr lang="en-CA" sz="1600" b="1" dirty="0"/>
                    </a:p>
                  </a:txBody>
                  <a:tcPr>
                    <a:solidFill>
                      <a:schemeClr val="bg1"/>
                    </a:solidFill>
                  </a:tcPr>
                </a:tc>
                <a:extLst>
                  <a:ext uri="{0D108BD9-81ED-4DB2-BD59-A6C34878D82A}">
                    <a16:rowId xmlns:a16="http://schemas.microsoft.com/office/drawing/2014/main" val="1237322021"/>
                  </a:ext>
                </a:extLst>
              </a:tr>
              <a:tr h="372202">
                <a:tc>
                  <a:txBody>
                    <a:bodyPr/>
                    <a:lstStyle/>
                    <a:p>
                      <a:pPr algn="r"/>
                      <a:endParaRPr lang="en-CA" b="1" dirty="0"/>
                    </a:p>
                  </a:txBody>
                  <a:tcPr>
                    <a:solidFill>
                      <a:schemeClr val="bg1"/>
                    </a:solidFill>
                  </a:tcPr>
                </a:tc>
                <a:tc>
                  <a:txBody>
                    <a:bodyPr/>
                    <a:lstStyle/>
                    <a:p>
                      <a:endParaRPr lang="en-CA" dirty="0"/>
                    </a:p>
                  </a:txBody>
                  <a:tcPr>
                    <a:solidFill>
                      <a:schemeClr val="bg1"/>
                    </a:solidFill>
                  </a:tcPr>
                </a:tc>
                <a:tc>
                  <a:txBody>
                    <a:bodyPr/>
                    <a:lstStyle/>
                    <a:p>
                      <a:endParaRPr lang="en-CA" dirty="0"/>
                    </a:p>
                  </a:txBody>
                  <a:tcPr>
                    <a:solidFill>
                      <a:schemeClr val="bg1"/>
                    </a:solidFill>
                  </a:tcPr>
                </a:tc>
                <a:extLst>
                  <a:ext uri="{0D108BD9-81ED-4DB2-BD59-A6C34878D82A}">
                    <a16:rowId xmlns:a16="http://schemas.microsoft.com/office/drawing/2014/main" val="3365123852"/>
                  </a:ext>
                </a:extLst>
              </a:tr>
              <a:tr h="561284">
                <a:tc>
                  <a:txBody>
                    <a:bodyPr/>
                    <a:lstStyle/>
                    <a:p>
                      <a:pPr algn="r"/>
                      <a:r>
                        <a:rPr lang="en-US" b="1" dirty="0"/>
                        <a:t>Registration:</a:t>
                      </a:r>
                      <a:endParaRPr lang="en-CA" b="1" dirty="0"/>
                    </a:p>
                  </a:txBody>
                  <a:tcPr>
                    <a:solidFill>
                      <a:schemeClr val="bg1"/>
                    </a:solidFill>
                  </a:tcPr>
                </a:tc>
                <a:tc>
                  <a:txBody>
                    <a:bodyPr/>
                    <a:lstStyle/>
                    <a:p>
                      <a:pPr algn="ctr"/>
                      <a:r>
                        <a:rPr lang="en-CA" b="1" dirty="0">
                          <a:solidFill>
                            <a:schemeClr val="accent5"/>
                          </a:solidFill>
                        </a:rPr>
                        <a:t>recourstabac.com</a:t>
                      </a:r>
                    </a:p>
                  </a:txBody>
                  <a:tcPr>
                    <a:solidFill>
                      <a:schemeClr val="bg1"/>
                    </a:solidFill>
                  </a:tcPr>
                </a:tc>
                <a:tc>
                  <a:txBody>
                    <a:bodyPr/>
                    <a:lstStyle/>
                    <a:p>
                      <a:pPr algn="ctr"/>
                      <a:r>
                        <a:rPr lang="en-CA" b="1" dirty="0">
                          <a:solidFill>
                            <a:schemeClr val="accent5"/>
                          </a:solidFill>
                        </a:rPr>
                        <a:t>tobaccoclaimscanada.ca</a:t>
                      </a:r>
                    </a:p>
                  </a:txBody>
                  <a:tcPr>
                    <a:solidFill>
                      <a:schemeClr val="bg1"/>
                    </a:solidFill>
                  </a:tcPr>
                </a:tc>
                <a:extLst>
                  <a:ext uri="{0D108BD9-81ED-4DB2-BD59-A6C34878D82A}">
                    <a16:rowId xmlns:a16="http://schemas.microsoft.com/office/drawing/2014/main" val="29538117"/>
                  </a:ext>
                </a:extLst>
              </a:tr>
            </a:tbl>
          </a:graphicData>
        </a:graphic>
      </p:graphicFrame>
      <p:sp>
        <p:nvSpPr>
          <p:cNvPr id="7" name="TextBox 6">
            <a:extLst>
              <a:ext uri="{FF2B5EF4-FFF2-40B4-BE49-F238E27FC236}">
                <a16:creationId xmlns:a16="http://schemas.microsoft.com/office/drawing/2014/main" id="{FF848361-1317-BB23-01E8-043DB111DE10}"/>
              </a:ext>
            </a:extLst>
          </p:cNvPr>
          <p:cNvSpPr txBox="1"/>
          <p:nvPr/>
        </p:nvSpPr>
        <p:spPr>
          <a:xfrm>
            <a:off x="408707" y="3581400"/>
            <a:ext cx="2658343" cy="2585323"/>
          </a:xfrm>
          <a:prstGeom prst="rect">
            <a:avLst/>
          </a:prstGeom>
          <a:noFill/>
        </p:spPr>
        <p:txBody>
          <a:bodyPr wrap="square">
            <a:spAutoFit/>
          </a:bodyPr>
          <a:lstStyle/>
          <a:p>
            <a:r>
              <a:rPr lang="en-US" b="1" dirty="0"/>
              <a:t>If there are more claimants than funding, payments will be reduced on a pro-rata basis. </a:t>
            </a:r>
          </a:p>
          <a:p>
            <a:endParaRPr lang="en-US" b="1" dirty="0"/>
          </a:p>
          <a:p>
            <a:r>
              <a:rPr lang="en-US" b="1" dirty="0"/>
              <a:t>Money left over after 12 months (QCAP) or 24 months (PCC) will be given to the provinces. </a:t>
            </a:r>
            <a:endParaRPr lang="en-CA" b="1" dirty="0"/>
          </a:p>
        </p:txBody>
      </p:sp>
    </p:spTree>
    <p:extLst>
      <p:ext uri="{BB962C8B-B14F-4D97-AF65-F5344CB8AC3E}">
        <p14:creationId xmlns:p14="http://schemas.microsoft.com/office/powerpoint/2010/main" val="279299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1D352A-7EC0-41BA-90B1-F71327DC0B64}"/>
              </a:ext>
            </a:extLst>
          </p:cNvPr>
          <p:cNvSpPr>
            <a:spLocks noGrp="1"/>
          </p:cNvSpPr>
          <p:nvPr>
            <p:ph type="title"/>
          </p:nvPr>
        </p:nvSpPr>
        <p:spPr>
          <a:xfrm>
            <a:off x="621792" y="1161288"/>
            <a:ext cx="3602736" cy="4526280"/>
          </a:xfrm>
        </p:spPr>
        <p:txBody>
          <a:bodyPr>
            <a:normAutofit/>
          </a:bodyPr>
          <a:lstStyle/>
          <a:p>
            <a:r>
              <a:rPr lang="en-CA" dirty="0">
                <a:solidFill>
                  <a:schemeClr val="accent2">
                    <a:lumMod val="75000"/>
                  </a:schemeClr>
                </a:solidFill>
              </a:rPr>
              <a:t>The financial reality: </a:t>
            </a:r>
            <a:br>
              <a:rPr lang="en-CA" dirty="0">
                <a:solidFill>
                  <a:schemeClr val="accent2">
                    <a:lumMod val="75000"/>
                  </a:schemeClr>
                </a:solidFill>
              </a:rPr>
            </a:br>
            <a:br>
              <a:rPr lang="en-CA" dirty="0">
                <a:solidFill>
                  <a:schemeClr val="accent2">
                    <a:lumMod val="75000"/>
                  </a:schemeClr>
                </a:solidFill>
              </a:rPr>
            </a:br>
            <a:r>
              <a:rPr lang="en-CA" dirty="0">
                <a:solidFill>
                  <a:schemeClr val="tx1">
                    <a:lumMod val="50000"/>
                    <a:lumOff val="50000"/>
                  </a:schemeClr>
                </a:solidFill>
                <a:highlight>
                  <a:srgbClr val="FFFF00"/>
                </a:highlight>
              </a:rPr>
              <a:t>The companies caused more harm than they can afford to pay for. </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3B35E31-2705-4008-AE03-8566D2969858}"/>
              </a:ext>
            </a:extLst>
          </p:cNvPr>
          <p:cNvSpPr>
            <a:spLocks noGrp="1"/>
          </p:cNvSpPr>
          <p:nvPr>
            <p:ph idx="1"/>
          </p:nvPr>
        </p:nvSpPr>
        <p:spPr>
          <a:xfrm>
            <a:off x="5305255" y="932688"/>
            <a:ext cx="6045498" cy="4992624"/>
          </a:xfrm>
        </p:spPr>
        <p:txBody>
          <a:bodyPr anchor="ctr">
            <a:noAutofit/>
          </a:bodyPr>
          <a:lstStyle/>
          <a:p>
            <a:r>
              <a:rPr lang="en-CA" sz="2000" b="1" dirty="0"/>
              <a:t>The claims and costs to government are big </a:t>
            </a:r>
          </a:p>
          <a:p>
            <a:pPr lvl="1"/>
            <a:r>
              <a:rPr lang="en-CA" sz="1400" dirty="0"/>
              <a:t>$13+ billion Quebec judgment </a:t>
            </a:r>
          </a:p>
          <a:p>
            <a:pPr lvl="1"/>
            <a:r>
              <a:rPr lang="en-CA" sz="1400" dirty="0"/>
              <a:t>$500+ billion provincial claims (initially)</a:t>
            </a:r>
          </a:p>
          <a:p>
            <a:pPr lvl="1"/>
            <a:r>
              <a:rPr lang="en-CA" sz="1400" dirty="0"/>
              <a:t>$900 billion as calculated by CCAA consultant </a:t>
            </a:r>
          </a:p>
          <a:p>
            <a:r>
              <a:rPr lang="en-CA" sz="2000" b="1" dirty="0"/>
              <a:t>The assets are small</a:t>
            </a:r>
          </a:p>
          <a:p>
            <a:pPr lvl="1"/>
            <a:r>
              <a:rPr lang="en-CA" sz="1400" dirty="0"/>
              <a:t>2015: court ordered security of $ 885 million</a:t>
            </a:r>
          </a:p>
          <a:p>
            <a:pPr lvl="1"/>
            <a:r>
              <a:rPr lang="en-CA" sz="1400" dirty="0"/>
              <a:t>2019: CCAA stops revenues to owners, money reserved now worth $13 billion (</a:t>
            </a:r>
            <a:r>
              <a:rPr lang="en-CA" sz="1400" dirty="0" err="1"/>
              <a:t>ish</a:t>
            </a:r>
            <a:r>
              <a:rPr lang="en-CA" sz="1400" dirty="0"/>
              <a:t>) </a:t>
            </a:r>
          </a:p>
          <a:p>
            <a:r>
              <a:rPr lang="en-CA" sz="2000" b="1" dirty="0"/>
              <a:t>The Canadian earnings are (relatively) small</a:t>
            </a:r>
          </a:p>
          <a:p>
            <a:pPr lvl="1"/>
            <a:r>
              <a:rPr lang="en-CA" sz="1400" dirty="0"/>
              <a:t>Annual earnings in Canada are about $2 billion a year</a:t>
            </a:r>
          </a:p>
          <a:p>
            <a:r>
              <a:rPr lang="en-CA" sz="2000" b="1" dirty="0"/>
              <a:t>The multinational owners’ 2024 profits are about $45 billion per year.</a:t>
            </a:r>
          </a:p>
          <a:p>
            <a:pPr lvl="1"/>
            <a:r>
              <a:rPr lang="en-CA" sz="1400" dirty="0"/>
              <a:t>BAT: £2,736m in 2024 (CAD 5 billion)</a:t>
            </a:r>
          </a:p>
          <a:p>
            <a:pPr lvl="1"/>
            <a:r>
              <a:rPr lang="en-CA" sz="1400" dirty="0"/>
              <a:t>PMI: US $24 billion in 2024 (CAD 34 billion)</a:t>
            </a:r>
          </a:p>
          <a:p>
            <a:pPr lvl="1"/>
            <a:r>
              <a:rPr lang="en-CA" sz="1400" dirty="0"/>
              <a:t>JTI: JPY 697 billion in 2024 (CAD 6.7 billion)</a:t>
            </a:r>
          </a:p>
        </p:txBody>
      </p:sp>
    </p:spTree>
    <p:extLst>
      <p:ext uri="{BB962C8B-B14F-4D97-AF65-F5344CB8AC3E}">
        <p14:creationId xmlns:p14="http://schemas.microsoft.com/office/powerpoint/2010/main" val="406617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4ECE7B-A4FA-7DA8-E378-FB68B717138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BF0B96-678F-0220-1A3A-0931CA4E2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BD7B15A1-4AFD-0716-B540-11EBFA3F2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A301C08-8CBB-8FDF-19F8-6730BA152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7A2288-C16A-02B6-481E-A483FF47CEA8}"/>
              </a:ext>
            </a:extLst>
          </p:cNvPr>
          <p:cNvSpPr>
            <a:spLocks noGrp="1"/>
          </p:cNvSpPr>
          <p:nvPr>
            <p:ph type="title"/>
          </p:nvPr>
        </p:nvSpPr>
        <p:spPr>
          <a:xfrm>
            <a:off x="621792" y="1161288"/>
            <a:ext cx="3602736" cy="4526280"/>
          </a:xfrm>
        </p:spPr>
        <p:txBody>
          <a:bodyPr>
            <a:normAutofit fontScale="90000"/>
          </a:bodyPr>
          <a:lstStyle/>
          <a:p>
            <a:r>
              <a:rPr lang="en-US" sz="4000" dirty="0">
                <a:solidFill>
                  <a:schemeClr val="tx1"/>
                </a:solidFill>
              </a:rPr>
              <a:t>On average, compensation is comparable to:</a:t>
            </a:r>
            <a:br>
              <a:rPr lang="en-US" sz="4000" dirty="0">
                <a:solidFill>
                  <a:schemeClr val="tx1"/>
                </a:solidFill>
              </a:rPr>
            </a:br>
            <a:r>
              <a:rPr lang="en-US" sz="2700" b="0" dirty="0">
                <a:solidFill>
                  <a:schemeClr val="tx1"/>
                </a:solidFill>
              </a:rPr>
              <a:t>* having raised tax revenues by 39% since suits filed</a:t>
            </a:r>
            <a:br>
              <a:rPr lang="en-US" sz="2700" b="0" dirty="0">
                <a:solidFill>
                  <a:schemeClr val="tx1"/>
                </a:solidFill>
              </a:rPr>
            </a:br>
            <a:r>
              <a:rPr lang="en-US" sz="2700" b="0" dirty="0">
                <a:solidFill>
                  <a:schemeClr val="tx1"/>
                </a:solidFill>
              </a:rPr>
              <a:t>* having raised tax revenues by 27% over past 20 years</a:t>
            </a:r>
            <a:br>
              <a:rPr lang="en-US" sz="2700" b="0" dirty="0">
                <a:solidFill>
                  <a:schemeClr val="tx1"/>
                </a:solidFill>
              </a:rPr>
            </a:br>
            <a:br>
              <a:rPr lang="en-US" sz="2700" b="0" dirty="0">
                <a:solidFill>
                  <a:schemeClr val="tx1"/>
                </a:solidFill>
              </a:rPr>
            </a:br>
            <a:r>
              <a:rPr lang="en-US" sz="2700" b="0" dirty="0">
                <a:solidFill>
                  <a:schemeClr val="tx1"/>
                </a:solidFill>
              </a:rPr>
              <a:t>* upfront payment double tobacco tax revenues in 2023-24. </a:t>
            </a:r>
            <a:br>
              <a:rPr lang="en-US" sz="2700" b="0" dirty="0">
                <a:solidFill>
                  <a:schemeClr val="tx1"/>
                </a:solidFill>
              </a:rPr>
            </a:br>
            <a:endParaRPr lang="en-CA" sz="2700" b="0" dirty="0">
              <a:solidFill>
                <a:schemeClr val="tx1"/>
              </a:solidFill>
            </a:endParaRPr>
          </a:p>
        </p:txBody>
      </p:sp>
      <p:sp>
        <p:nvSpPr>
          <p:cNvPr id="14" name="Rectangle 13">
            <a:extLst>
              <a:ext uri="{FF2B5EF4-FFF2-40B4-BE49-F238E27FC236}">
                <a16:creationId xmlns:a16="http://schemas.microsoft.com/office/drawing/2014/main" id="{D2FE0690-3F7B-549A-816C-BCAC323E4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4">
            <a:extLst>
              <a:ext uri="{FF2B5EF4-FFF2-40B4-BE49-F238E27FC236}">
                <a16:creationId xmlns:a16="http://schemas.microsoft.com/office/drawing/2014/main" id="{4F59D1AF-ACA8-402E-9D83-646A625FE7AB}"/>
              </a:ext>
            </a:extLst>
          </p:cNvPr>
          <p:cNvGraphicFramePr>
            <a:graphicFrameLocks noGrp="1"/>
          </p:cNvGraphicFramePr>
          <p:nvPr>
            <p:ph idx="1"/>
            <p:extLst>
              <p:ext uri="{D42A27DB-BD31-4B8C-83A1-F6EECF244321}">
                <p14:modId xmlns:p14="http://schemas.microsoft.com/office/powerpoint/2010/main" val="3588782139"/>
              </p:ext>
            </p:extLst>
          </p:nvPr>
        </p:nvGraphicFramePr>
        <p:xfrm>
          <a:off x="5083138" y="701749"/>
          <a:ext cx="2976341" cy="5698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3FC8830-89F3-B9E4-A5AE-1FCB88B4FC22}"/>
              </a:ext>
            </a:extLst>
          </p:cNvPr>
          <p:cNvGraphicFramePr>
            <a:graphicFrameLocks/>
          </p:cNvGraphicFramePr>
          <p:nvPr>
            <p:extLst>
              <p:ext uri="{D42A27DB-BD31-4B8C-83A1-F6EECF244321}">
                <p14:modId xmlns:p14="http://schemas.microsoft.com/office/powerpoint/2010/main" val="2843520385"/>
              </p:ext>
            </p:extLst>
          </p:nvPr>
        </p:nvGraphicFramePr>
        <p:xfrm>
          <a:off x="8323729" y="701749"/>
          <a:ext cx="2819579" cy="56984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2527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AB956-A4F2-4AA7-8EC4-D55550A0854C}"/>
              </a:ext>
            </a:extLst>
          </p:cNvPr>
          <p:cNvSpPr>
            <a:spLocks noGrp="1"/>
          </p:cNvSpPr>
          <p:nvPr>
            <p:ph type="title"/>
          </p:nvPr>
        </p:nvSpPr>
        <p:spPr>
          <a:xfrm>
            <a:off x="686834" y="1153572"/>
            <a:ext cx="3200400" cy="4461163"/>
          </a:xfrm>
        </p:spPr>
        <p:txBody>
          <a:bodyPr>
            <a:normAutofit/>
          </a:bodyPr>
          <a:lstStyle/>
          <a:p>
            <a:r>
              <a:rPr lang="en-CA">
                <a:solidFill>
                  <a:srgbClr val="FFFFFF"/>
                </a:solidFill>
              </a:rPr>
              <a:t>Outline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343F3F1-27CE-4426-BD74-7EF58254A7E3}"/>
              </a:ext>
            </a:extLst>
          </p:cNvPr>
          <p:cNvSpPr>
            <a:spLocks noGrp="1"/>
          </p:cNvSpPr>
          <p:nvPr>
            <p:ph idx="1"/>
          </p:nvPr>
        </p:nvSpPr>
        <p:spPr>
          <a:xfrm>
            <a:off x="4447308" y="591344"/>
            <a:ext cx="6906491" cy="5585619"/>
          </a:xfrm>
        </p:spPr>
        <p:txBody>
          <a:bodyPr anchor="ctr">
            <a:normAutofit/>
          </a:bodyPr>
          <a:lstStyle/>
          <a:p>
            <a:pPr marL="457200" indent="-457200">
              <a:buFont typeface="+mj-lt"/>
              <a:buAutoNum type="arabicPeriod"/>
            </a:pPr>
            <a:r>
              <a:rPr lang="en-CA" dirty="0"/>
              <a:t>Canadian tobacco lawsuits since 1998</a:t>
            </a:r>
          </a:p>
          <a:p>
            <a:pPr marL="457200" indent="-457200">
              <a:buFont typeface="+mj-lt"/>
              <a:buAutoNum type="arabicPeriod"/>
            </a:pPr>
            <a:r>
              <a:rPr lang="en-CA" dirty="0"/>
              <a:t>The impact of insolvency protection (CCAA) &amp; the “Plan of Compromise”</a:t>
            </a:r>
          </a:p>
          <a:p>
            <a:endParaRPr lang="en-CA" dirty="0"/>
          </a:p>
        </p:txBody>
      </p:sp>
    </p:spTree>
    <p:extLst>
      <p:ext uri="{BB962C8B-B14F-4D97-AF65-F5344CB8AC3E}">
        <p14:creationId xmlns:p14="http://schemas.microsoft.com/office/powerpoint/2010/main" val="33349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AC1919-23C7-E6EB-22FD-7B3A1DAB37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21C949-D00A-582F-46D8-85B62989F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96E62C14-84D4-98D2-F0F6-F872F9D530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4D72D015-E68A-8B0B-8CDC-E36E3EDC0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BC7F8-D36C-7FC5-27B9-64E60263D164}"/>
              </a:ext>
            </a:extLst>
          </p:cNvPr>
          <p:cNvSpPr>
            <a:spLocks noGrp="1"/>
          </p:cNvSpPr>
          <p:nvPr>
            <p:ph type="title"/>
          </p:nvPr>
        </p:nvSpPr>
        <p:spPr>
          <a:xfrm>
            <a:off x="621791" y="1161288"/>
            <a:ext cx="3919659" cy="4526280"/>
          </a:xfrm>
        </p:spPr>
        <p:txBody>
          <a:bodyPr>
            <a:normAutofit/>
          </a:bodyPr>
          <a:lstStyle/>
          <a:p>
            <a:r>
              <a:rPr lang="en-US" sz="4000" dirty="0">
                <a:solidFill>
                  <a:schemeClr val="tx1"/>
                </a:solidFill>
              </a:rPr>
              <a:t>NOT INCLUDED in the compromise plan:</a:t>
            </a:r>
            <a:br>
              <a:rPr lang="en-US" sz="4000" dirty="0">
                <a:solidFill>
                  <a:schemeClr val="tx1"/>
                </a:solidFill>
              </a:rPr>
            </a:br>
            <a:br>
              <a:rPr lang="en-US" sz="4000" dirty="0">
                <a:solidFill>
                  <a:schemeClr val="tx1"/>
                </a:solidFill>
              </a:rPr>
            </a:br>
            <a:r>
              <a:rPr lang="en-US" sz="2700" b="0" dirty="0">
                <a:solidFill>
                  <a:schemeClr val="tx1"/>
                </a:solidFill>
              </a:rPr>
              <a:t>measure to reduce tobacco use</a:t>
            </a:r>
            <a:br>
              <a:rPr lang="en-US" sz="2700" b="0" dirty="0">
                <a:solidFill>
                  <a:schemeClr val="tx1"/>
                </a:solidFill>
              </a:rPr>
            </a:br>
            <a:endParaRPr lang="en-CA" sz="2700" b="0" dirty="0">
              <a:solidFill>
                <a:schemeClr val="tx1"/>
              </a:solidFill>
            </a:endParaRPr>
          </a:p>
        </p:txBody>
      </p:sp>
      <p:sp>
        <p:nvSpPr>
          <p:cNvPr id="14" name="Rectangle 13">
            <a:extLst>
              <a:ext uri="{FF2B5EF4-FFF2-40B4-BE49-F238E27FC236}">
                <a16:creationId xmlns:a16="http://schemas.microsoft.com/office/drawing/2014/main" id="{77B5C385-F240-C0DD-E960-4746843D5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6">
            <a:extLst>
              <a:ext uri="{FF2B5EF4-FFF2-40B4-BE49-F238E27FC236}">
                <a16:creationId xmlns:a16="http://schemas.microsoft.com/office/drawing/2014/main" id="{CF97B33A-31CD-C663-97DB-CFEFDABF8136}"/>
              </a:ext>
            </a:extLst>
          </p:cNvPr>
          <p:cNvGraphicFramePr>
            <a:graphicFrameLocks noGrp="1"/>
          </p:cNvGraphicFramePr>
          <p:nvPr>
            <p:ph idx="1"/>
            <p:extLst>
              <p:ext uri="{D42A27DB-BD31-4B8C-83A1-F6EECF244321}">
                <p14:modId xmlns:p14="http://schemas.microsoft.com/office/powerpoint/2010/main" val="2861211186"/>
              </p:ext>
            </p:extLst>
          </p:nvPr>
        </p:nvGraphicFramePr>
        <p:xfrm>
          <a:off x="5047273" y="889959"/>
          <a:ext cx="6638907" cy="5233416"/>
        </p:xfrm>
        <a:graphic>
          <a:graphicData uri="http://schemas.openxmlformats.org/drawingml/2006/table">
            <a:tbl>
              <a:tblPr firstRow="1" bandRow="1">
                <a:tableStyleId>{5C22544A-7EE6-4342-B048-85BDC9FD1C3A}</a:tableStyleId>
              </a:tblPr>
              <a:tblGrid>
                <a:gridCol w="5097536">
                  <a:extLst>
                    <a:ext uri="{9D8B030D-6E8A-4147-A177-3AD203B41FA5}">
                      <a16:colId xmlns:a16="http://schemas.microsoft.com/office/drawing/2014/main" val="1740313994"/>
                    </a:ext>
                  </a:extLst>
                </a:gridCol>
                <a:gridCol w="1541371">
                  <a:extLst>
                    <a:ext uri="{9D8B030D-6E8A-4147-A177-3AD203B41FA5}">
                      <a16:colId xmlns:a16="http://schemas.microsoft.com/office/drawing/2014/main" val="3253684116"/>
                    </a:ext>
                  </a:extLst>
                </a:gridCol>
              </a:tblGrid>
              <a:tr h="353359">
                <a:tc>
                  <a:txBody>
                    <a:bodyPr/>
                    <a:lstStyle/>
                    <a:p>
                      <a:r>
                        <a:rPr lang="en-US" dirty="0">
                          <a:solidFill>
                            <a:schemeClr val="accent2"/>
                          </a:solidFill>
                        </a:rPr>
                        <a:t>REQUEST</a:t>
                      </a:r>
                      <a:endParaRPr lang="en-CA" dirty="0">
                        <a:solidFill>
                          <a:schemeClr val="accent2"/>
                        </a:solidFill>
                      </a:endParaRPr>
                    </a:p>
                  </a:txBody>
                  <a:tcPr>
                    <a:lnB w="38100" cmpd="sng">
                      <a:noFill/>
                    </a:lnB>
                    <a:solidFill>
                      <a:schemeClr val="bg1"/>
                    </a:solidFill>
                  </a:tcPr>
                </a:tc>
                <a:tc>
                  <a:txBody>
                    <a:bodyPr/>
                    <a:lstStyle/>
                    <a:p>
                      <a:r>
                        <a:rPr lang="en-US" dirty="0">
                          <a:solidFill>
                            <a:schemeClr val="accent2"/>
                          </a:solidFill>
                        </a:rPr>
                        <a:t>RESPONSE</a:t>
                      </a:r>
                      <a:endParaRPr lang="en-CA" dirty="0">
                        <a:solidFill>
                          <a:schemeClr val="accent2"/>
                        </a:solidFill>
                      </a:endParaRPr>
                    </a:p>
                  </a:txBody>
                  <a:tcPr>
                    <a:lnB w="38100" cmpd="sng">
                      <a:noFill/>
                    </a:lnB>
                    <a:solidFill>
                      <a:schemeClr val="bg1"/>
                    </a:solidFill>
                  </a:tcPr>
                </a:tc>
                <a:extLst>
                  <a:ext uri="{0D108BD9-81ED-4DB2-BD59-A6C34878D82A}">
                    <a16:rowId xmlns:a16="http://schemas.microsoft.com/office/drawing/2014/main" val="941070687"/>
                  </a:ext>
                </a:extLst>
              </a:tr>
              <a:tr h="580863">
                <a:tc>
                  <a:txBody>
                    <a:bodyPr/>
                    <a:lstStyle/>
                    <a:p>
                      <a:r>
                        <a:rPr lang="en-US" sz="1700" dirty="0"/>
                        <a:t>10% of settlement revenues to an independent fund to reduce tobacco use (1)(2)</a:t>
                      </a:r>
                      <a:endParaRPr lang="en-CA" sz="1700" dirty="0"/>
                    </a:p>
                  </a:txBody>
                  <a:tcPr>
                    <a:lnL w="12700" cmpd="sng">
                      <a:noFill/>
                    </a:lnL>
                    <a:lnR w="12700" cmpd="sng">
                      <a:noFill/>
                    </a:lnR>
                    <a:lnT w="38100" cmpd="sng">
                      <a:noFill/>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4000"/>
                        </a:lnSpc>
                      </a:pPr>
                      <a:r>
                        <a:rPr lang="en-US" sz="4000" b="1" dirty="0">
                          <a:solidFill>
                            <a:srgbClr val="FF0000"/>
                          </a:solidFill>
                        </a:rPr>
                        <a:t>X</a:t>
                      </a:r>
                      <a:endParaRPr lang="en-CA" sz="4000" b="1" dirty="0">
                        <a:solidFill>
                          <a:srgbClr val="FF0000"/>
                        </a:solidFill>
                      </a:endParaRPr>
                    </a:p>
                  </a:txBody>
                  <a:tcPr>
                    <a:lnL w="12700" cmpd="sng">
                      <a:noFill/>
                    </a:lnL>
                    <a:lnR w="12700" cmpd="sng">
                      <a:noFill/>
                    </a:lnR>
                    <a:lnT w="38100" cmpd="sng">
                      <a:noFill/>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5128435"/>
                  </a:ext>
                </a:extLst>
              </a:tr>
              <a:tr h="577959">
                <a:tc>
                  <a:txBody>
                    <a:bodyPr/>
                    <a:lstStyle/>
                    <a:p>
                      <a:r>
                        <a:rPr lang="en-US" sz="1700" dirty="0"/>
                        <a:t>Ending all remaining tobacco promotion (1)(2)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2961676"/>
                  </a:ext>
                </a:extLst>
              </a:tr>
              <a:tr h="580863">
                <a:tc>
                  <a:txBody>
                    <a:bodyPr/>
                    <a:lstStyle/>
                    <a:p>
                      <a:r>
                        <a:rPr lang="en-US" sz="1700" dirty="0"/>
                        <a:t>Requiring companies to make additional payments if targets to reduce tobacco use are not achieved (1)</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3143454"/>
                  </a:ext>
                </a:extLst>
              </a:tr>
              <a:tr h="577959">
                <a:tc>
                  <a:txBody>
                    <a:bodyPr/>
                    <a:lstStyle/>
                    <a:p>
                      <a:r>
                        <a:rPr lang="en-US" sz="1700" dirty="0"/>
                        <a:t>Public disclosure of internal documents (1)(2)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1090763"/>
                  </a:ext>
                </a:extLst>
              </a:tr>
              <a:tr h="5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End to interference with health policies (lobbying, PR, disinformation campaigns, </a:t>
                      </a:r>
                      <a:r>
                        <a:rPr lang="en-US" sz="1700" dirty="0" err="1"/>
                        <a:t>etc</a:t>
                      </a:r>
                      <a:r>
                        <a:rPr lang="en-US" sz="1700" dirty="0"/>
                        <a:t>) (2)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7657987"/>
                  </a:ext>
                </a:extLst>
              </a:tr>
              <a:tr h="5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Reject settlement that perpetuates the tobacco industry (2)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5761894"/>
                  </a:ext>
                </a:extLst>
              </a:tr>
              <a:tr h="580863">
                <a:tc>
                  <a:txBody>
                    <a:bodyPr/>
                    <a:lstStyle/>
                    <a:p>
                      <a:r>
                        <a:rPr lang="en-US" sz="1700" dirty="0"/>
                        <a:t>Phase-out of combustible cigarettes, followed by phase out of non-licensed nicotine products (2)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ap="flat" cmpd="sng" algn="ctr">
                      <a:solidFill>
                        <a:schemeClr val="bg2">
                          <a:lumMod val="75000"/>
                        </a:schemeClr>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1822879"/>
                  </a:ext>
                </a:extLst>
              </a:tr>
              <a:tr h="577959">
                <a:tc>
                  <a:txBody>
                    <a:bodyPr/>
                    <a:lstStyle/>
                    <a:p>
                      <a:r>
                        <a:rPr lang="en-US" sz="1700" dirty="0"/>
                        <a:t>Refuse to resolve lawsuits through CCAA court (2)</a:t>
                      </a:r>
                      <a:endParaRPr lang="en-CA" sz="1700" dirty="0"/>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ts val="4000"/>
                        </a:lnSpc>
                        <a:spcBef>
                          <a:spcPts val="0"/>
                        </a:spcBef>
                        <a:spcAft>
                          <a:spcPts val="0"/>
                        </a:spcAft>
                        <a:buClrTx/>
                        <a:buSzTx/>
                        <a:buFontTx/>
                        <a:buNone/>
                        <a:tabLst/>
                        <a:defRPr/>
                      </a:pPr>
                      <a:r>
                        <a:rPr lang="en-US" sz="4000" b="1" kern="1200" dirty="0">
                          <a:solidFill>
                            <a:srgbClr val="FF0000"/>
                          </a:solidFill>
                          <a:latin typeface="+mn-lt"/>
                          <a:ea typeface="+mn-ea"/>
                          <a:cs typeface="+mn-cs"/>
                        </a:rPr>
                        <a:t>X</a:t>
                      </a:r>
                      <a:endParaRPr lang="en-CA" sz="4000" b="1" kern="1200" dirty="0">
                        <a:solidFill>
                          <a:srgbClr val="FF0000"/>
                        </a:solidFill>
                        <a:latin typeface="+mn-lt"/>
                        <a:ea typeface="+mn-ea"/>
                        <a:cs typeface="+mn-cs"/>
                      </a:endParaRPr>
                    </a:p>
                  </a:txBody>
                  <a:tcPr>
                    <a:lnL w="12700" cmpd="sng">
                      <a:noFill/>
                    </a:lnL>
                    <a:lnR w="12700" cmpd="sng">
                      <a:noFill/>
                    </a:lnR>
                    <a:lnT w="12700" cap="flat" cmpd="sng" algn="ctr">
                      <a:solidFill>
                        <a:schemeClr val="bg2">
                          <a:lumMod val="75000"/>
                        </a:schemeClr>
                      </a:solidFill>
                      <a:prstDash val="sysDot"/>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7396831"/>
                  </a:ext>
                </a:extLst>
              </a:tr>
            </a:tbl>
          </a:graphicData>
        </a:graphic>
      </p:graphicFrame>
      <p:sp>
        <p:nvSpPr>
          <p:cNvPr id="9" name="TextBox 8">
            <a:extLst>
              <a:ext uri="{FF2B5EF4-FFF2-40B4-BE49-F238E27FC236}">
                <a16:creationId xmlns:a16="http://schemas.microsoft.com/office/drawing/2014/main" id="{860CD340-0F51-AC3A-2B82-62336A84DA89}"/>
              </a:ext>
            </a:extLst>
          </p:cNvPr>
          <p:cNvSpPr txBox="1"/>
          <p:nvPr/>
        </p:nvSpPr>
        <p:spPr>
          <a:xfrm>
            <a:off x="5055791" y="6068597"/>
            <a:ext cx="7136208" cy="369332"/>
          </a:xfrm>
          <a:prstGeom prst="rect">
            <a:avLst/>
          </a:prstGeom>
          <a:noFill/>
        </p:spPr>
        <p:txBody>
          <a:bodyPr wrap="square" rtlCol="0">
            <a:spAutoFit/>
          </a:bodyPr>
          <a:lstStyle/>
          <a:p>
            <a:r>
              <a:rPr lang="en-US" sz="900" dirty="0"/>
              <a:t>1. Canadian Cancer Society, Lung Association, Heart &amp; Stroke. Open letter to provincial premiers. May 29, 2023.  https://www.heartandstroke.ca/-/media/pdf-files/what-we-do/news/open-letter-to-premiers-tobacco-settlement-negotiations-2023-05-29.pdf</a:t>
            </a:r>
            <a:endParaRPr lang="en-CA" sz="900" dirty="0"/>
          </a:p>
        </p:txBody>
      </p:sp>
      <p:sp>
        <p:nvSpPr>
          <p:cNvPr id="13" name="TextBox 12">
            <a:extLst>
              <a:ext uri="{FF2B5EF4-FFF2-40B4-BE49-F238E27FC236}">
                <a16:creationId xmlns:a16="http://schemas.microsoft.com/office/drawing/2014/main" id="{8D98528F-5F52-3962-7D14-77E50A4CD7A9}"/>
              </a:ext>
            </a:extLst>
          </p:cNvPr>
          <p:cNvSpPr txBox="1"/>
          <p:nvPr/>
        </p:nvSpPr>
        <p:spPr>
          <a:xfrm>
            <a:off x="5055788" y="6426932"/>
            <a:ext cx="6638907" cy="369332"/>
          </a:xfrm>
          <a:prstGeom prst="rect">
            <a:avLst/>
          </a:prstGeom>
          <a:noFill/>
        </p:spPr>
        <p:txBody>
          <a:bodyPr wrap="square">
            <a:spAutoFit/>
          </a:bodyPr>
          <a:lstStyle/>
          <a:p>
            <a:r>
              <a:rPr lang="en-CA" sz="900" dirty="0"/>
              <a:t>2. Physicians for a Smoke-Free Canada. Quebec Coalition for Tobacco Control. Letter to Health Ministers and Attorneys General. February 2020.  https://www.smoke-free.ca/litigation/MAIL_20_02_28_NonMonetary_Outcome_TobaccoLitigation.pdf</a:t>
            </a:r>
          </a:p>
        </p:txBody>
      </p:sp>
      <p:sp>
        <p:nvSpPr>
          <p:cNvPr id="27" name="TextBox 26">
            <a:extLst>
              <a:ext uri="{FF2B5EF4-FFF2-40B4-BE49-F238E27FC236}">
                <a16:creationId xmlns:a16="http://schemas.microsoft.com/office/drawing/2014/main" id="{163B5C2C-6CD2-1D67-39D9-0E2A7D4280B4}"/>
              </a:ext>
            </a:extLst>
          </p:cNvPr>
          <p:cNvSpPr txBox="1"/>
          <p:nvPr/>
        </p:nvSpPr>
        <p:spPr>
          <a:xfrm>
            <a:off x="5047274" y="385011"/>
            <a:ext cx="6233870" cy="369332"/>
          </a:xfrm>
          <a:prstGeom prst="rect">
            <a:avLst/>
          </a:prstGeom>
          <a:solidFill>
            <a:schemeClr val="bg2"/>
          </a:solidFill>
        </p:spPr>
        <p:txBody>
          <a:bodyPr wrap="square" rtlCol="0">
            <a:spAutoFit/>
          </a:bodyPr>
          <a:lstStyle/>
          <a:p>
            <a:r>
              <a:rPr lang="en-US" b="1" dirty="0"/>
              <a:t>ALL NGO REQUESTS AND SUGGESTIONS WERE REJECTED</a:t>
            </a:r>
            <a:endParaRPr lang="en-CA" b="1" dirty="0"/>
          </a:p>
        </p:txBody>
      </p:sp>
    </p:spTree>
    <p:extLst>
      <p:ext uri="{BB962C8B-B14F-4D97-AF65-F5344CB8AC3E}">
        <p14:creationId xmlns:p14="http://schemas.microsoft.com/office/powerpoint/2010/main" val="3099637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9A682D-1FA6-B80B-0A67-325E0E97BE5B}"/>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41A1737-E5F3-205D-9ECD-93920180D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C617FB76-D1ED-F75B-2D19-E72779E64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D32C22D-CAB3-04E0-9CAB-86D518836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8622C8-4043-D562-9285-1CC1034D80BE}"/>
              </a:ext>
            </a:extLst>
          </p:cNvPr>
          <p:cNvSpPr>
            <a:spLocks noGrp="1"/>
          </p:cNvSpPr>
          <p:nvPr>
            <p:ph type="title"/>
          </p:nvPr>
        </p:nvSpPr>
        <p:spPr>
          <a:xfrm>
            <a:off x="621792" y="269966"/>
            <a:ext cx="3171275" cy="6149884"/>
          </a:xfrm>
        </p:spPr>
        <p:txBody>
          <a:bodyPr>
            <a:normAutofit/>
          </a:bodyPr>
          <a:lstStyle/>
          <a:p>
            <a:r>
              <a:rPr lang="en-CA" dirty="0">
                <a:solidFill>
                  <a:schemeClr val="accent2">
                    <a:lumMod val="75000"/>
                  </a:schemeClr>
                </a:solidFill>
              </a:rPr>
              <a:t>WHO WON?</a:t>
            </a:r>
            <a:br>
              <a:rPr lang="en-CA" dirty="0">
                <a:solidFill>
                  <a:schemeClr val="accent2">
                    <a:lumMod val="75000"/>
                  </a:schemeClr>
                </a:solidFill>
              </a:rPr>
            </a:br>
            <a:r>
              <a:rPr lang="en-CA" dirty="0">
                <a:solidFill>
                  <a:schemeClr val="accent2">
                    <a:lumMod val="75000"/>
                  </a:schemeClr>
                </a:solidFill>
              </a:rPr>
              <a:t>WHO LOST?</a:t>
            </a:r>
            <a:br>
              <a:rPr lang="en-CA" dirty="0">
                <a:solidFill>
                  <a:schemeClr val="accent2">
                    <a:lumMod val="75000"/>
                  </a:schemeClr>
                </a:solidFill>
              </a:rPr>
            </a:br>
            <a:endParaRPr lang="en-CA" sz="2400" dirty="0">
              <a:solidFill>
                <a:schemeClr val="tx1">
                  <a:lumMod val="50000"/>
                  <a:lumOff val="50000"/>
                </a:schemeClr>
              </a:solidFill>
              <a:highlight>
                <a:srgbClr val="FFFF00"/>
              </a:highlight>
            </a:endParaRPr>
          </a:p>
        </p:txBody>
      </p:sp>
      <p:sp>
        <p:nvSpPr>
          <p:cNvPr id="23" name="Rectangle 22">
            <a:extLst>
              <a:ext uri="{FF2B5EF4-FFF2-40B4-BE49-F238E27FC236}">
                <a16:creationId xmlns:a16="http://schemas.microsoft.com/office/drawing/2014/main" id="{64B48CAF-4C50-5C0E-2ED1-CDB32284D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5C347FC-3932-04D1-39F0-77E3A6F1AE4D}"/>
              </a:ext>
            </a:extLst>
          </p:cNvPr>
          <p:cNvSpPr>
            <a:spLocks noGrp="1"/>
          </p:cNvSpPr>
          <p:nvPr>
            <p:ph idx="1"/>
          </p:nvPr>
        </p:nvSpPr>
        <p:spPr>
          <a:xfrm>
            <a:off x="5157108" y="541867"/>
            <a:ext cx="6215742" cy="5877983"/>
          </a:xfrm>
        </p:spPr>
        <p:txBody>
          <a:bodyPr>
            <a:normAutofit/>
          </a:bodyPr>
          <a:lstStyle/>
          <a:p>
            <a:pPr marL="0" indent="0">
              <a:buNone/>
            </a:pPr>
            <a:r>
              <a:rPr lang="en-US" sz="2400" b="1" dirty="0">
                <a:solidFill>
                  <a:schemeClr val="accent2"/>
                </a:solidFill>
              </a:rPr>
              <a:t>The outcome: </a:t>
            </a:r>
          </a:p>
          <a:p>
            <a:r>
              <a:rPr lang="en-US" sz="2000" dirty="0"/>
              <a:t>Provincial treasuries enriched by the $6 billion this year and then by $1 billion per year </a:t>
            </a:r>
          </a:p>
          <a:p>
            <a:pPr lvl="1"/>
            <a:r>
              <a:rPr lang="en-US" sz="1600" dirty="0"/>
              <a:t>Provinces become de facto majority shareholders of Canadian business</a:t>
            </a:r>
          </a:p>
          <a:p>
            <a:pPr lvl="1"/>
            <a:r>
              <a:rPr lang="en-US" sz="1600" dirty="0"/>
              <a:t>No new tobacco control investments or measures have been announced</a:t>
            </a:r>
          </a:p>
          <a:p>
            <a:r>
              <a:rPr lang="en-US" sz="2000" dirty="0"/>
              <a:t>Cigarette trade continues with government endorsement for 20-ish years</a:t>
            </a:r>
          </a:p>
          <a:p>
            <a:pPr lvl="1"/>
            <a:r>
              <a:rPr lang="en-US" sz="1600" dirty="0"/>
              <a:t>Companies obliged to maintain current business practices</a:t>
            </a:r>
          </a:p>
          <a:p>
            <a:pPr lvl="1"/>
            <a:r>
              <a:rPr lang="en-CA" sz="1600" dirty="0"/>
              <a:t>Provincial governments on the hook to treat smokers whose purchases fund payments</a:t>
            </a:r>
          </a:p>
          <a:p>
            <a:r>
              <a:rPr lang="en-CA" sz="2000" dirty="0"/>
              <a:t>New</a:t>
            </a:r>
            <a:r>
              <a:rPr lang="en-CA" sz="1600" dirty="0"/>
              <a:t> </a:t>
            </a:r>
            <a:r>
              <a:rPr lang="en-CA" sz="2000" dirty="0"/>
              <a:t>funding for research aimed at improving disease outcomes</a:t>
            </a:r>
          </a:p>
          <a:p>
            <a:pPr lvl="1"/>
            <a:r>
              <a:rPr lang="en-US" sz="1600" dirty="0"/>
              <a:t>Operating with some independence from government</a:t>
            </a:r>
          </a:p>
          <a:p>
            <a:r>
              <a:rPr lang="en-CA" sz="2000" dirty="0"/>
              <a:t>Vaping, pouches and other new products unaffected. </a:t>
            </a:r>
          </a:p>
          <a:p>
            <a:pPr lvl="1"/>
            <a:r>
              <a:rPr lang="en-CA" sz="1600" dirty="0"/>
              <a:t>The behaviour denounced by the Quebec courts in 2015 is being repeated with e-cigarettes and heated cigarettes (and other harmful products)</a:t>
            </a:r>
          </a:p>
          <a:p>
            <a:endParaRPr lang="en-CA" sz="1600" dirty="0"/>
          </a:p>
          <a:p>
            <a:endParaRPr lang="en-US" sz="2400" dirty="0"/>
          </a:p>
        </p:txBody>
      </p:sp>
    </p:spTree>
    <p:extLst>
      <p:ext uri="{BB962C8B-B14F-4D97-AF65-F5344CB8AC3E}">
        <p14:creationId xmlns:p14="http://schemas.microsoft.com/office/powerpoint/2010/main" val="229711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6B99B-CB2B-99F8-A9B8-19A2DE900F42}"/>
              </a:ext>
            </a:extLst>
          </p:cNvPr>
          <p:cNvSpPr>
            <a:spLocks noGrp="1"/>
          </p:cNvSpPr>
          <p:nvPr>
            <p:ph type="ctrTitle"/>
          </p:nvPr>
        </p:nvSpPr>
        <p:spPr>
          <a:xfrm>
            <a:off x="1524000" y="1122362"/>
            <a:ext cx="9144000" cy="4135437"/>
          </a:xfrm>
        </p:spPr>
        <p:txBody>
          <a:bodyPr>
            <a:normAutofit fontScale="90000"/>
          </a:bodyPr>
          <a:lstStyle/>
          <a:p>
            <a:r>
              <a:rPr lang="en-US" dirty="0"/>
              <a:t>Private interest</a:t>
            </a:r>
            <a:br>
              <a:rPr lang="en-US" dirty="0"/>
            </a:br>
            <a:r>
              <a:rPr lang="en-US" dirty="0">
                <a:solidFill>
                  <a:srgbClr val="FF0000"/>
                </a:solidFill>
              </a:rPr>
              <a:t>vs / ≠</a:t>
            </a:r>
            <a:br>
              <a:rPr lang="en-US" dirty="0">
                <a:solidFill>
                  <a:srgbClr val="FF0000"/>
                </a:solidFill>
              </a:rPr>
            </a:br>
            <a:r>
              <a:rPr lang="en-US" dirty="0"/>
              <a:t>Public interest</a:t>
            </a:r>
            <a:br>
              <a:rPr lang="en-US" dirty="0"/>
            </a:br>
            <a:r>
              <a:rPr lang="en-US" dirty="0">
                <a:solidFill>
                  <a:srgbClr val="FF0000"/>
                </a:solidFill>
              </a:rPr>
              <a:t>vs / ≠</a:t>
            </a:r>
            <a:br>
              <a:rPr lang="en-US" dirty="0"/>
            </a:br>
            <a:r>
              <a:rPr lang="en-US" dirty="0"/>
              <a:t>Public Health Interest</a:t>
            </a:r>
            <a:endParaRPr lang="en-CA" dirty="0"/>
          </a:p>
        </p:txBody>
      </p:sp>
    </p:spTree>
    <p:extLst>
      <p:ext uri="{BB962C8B-B14F-4D97-AF65-F5344CB8AC3E}">
        <p14:creationId xmlns:p14="http://schemas.microsoft.com/office/powerpoint/2010/main" val="261924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3B2055-BFE9-9540-DE75-6CA096322A9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A1DDBA-2029-E3EE-39D4-9371921CB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6CC9637F-E7BA-AC0A-3323-1E81C8A6F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7ACF3E48-72B8-C10A-8405-85FB7BE6F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C71342-4E96-BFA3-8D91-2E6D8C5EDF43}"/>
              </a:ext>
            </a:extLst>
          </p:cNvPr>
          <p:cNvSpPr>
            <a:spLocks noGrp="1"/>
          </p:cNvSpPr>
          <p:nvPr>
            <p:ph type="title"/>
          </p:nvPr>
        </p:nvSpPr>
        <p:spPr>
          <a:xfrm>
            <a:off x="621792" y="1161288"/>
            <a:ext cx="3602736" cy="4526280"/>
          </a:xfrm>
        </p:spPr>
        <p:txBody>
          <a:bodyPr>
            <a:normAutofit/>
          </a:bodyPr>
          <a:lstStyle/>
          <a:p>
            <a:r>
              <a:rPr lang="en-US" dirty="0">
                <a:solidFill>
                  <a:schemeClr val="accent2">
                    <a:lumMod val="75000"/>
                  </a:schemeClr>
                </a:solidFill>
              </a:rPr>
              <a:t>H</a:t>
            </a:r>
            <a:r>
              <a:rPr lang="en-CA" dirty="0">
                <a:solidFill>
                  <a:schemeClr val="accent2">
                    <a:lumMod val="75000"/>
                  </a:schemeClr>
                </a:solidFill>
              </a:rPr>
              <a:t>ow did we get to an outcome with no public health measures?</a:t>
            </a:r>
          </a:p>
        </p:txBody>
      </p:sp>
      <p:sp>
        <p:nvSpPr>
          <p:cNvPr id="14" name="Rectangle 13">
            <a:extLst>
              <a:ext uri="{FF2B5EF4-FFF2-40B4-BE49-F238E27FC236}">
                <a16:creationId xmlns:a16="http://schemas.microsoft.com/office/drawing/2014/main" id="{E9968636-1BF6-D6FE-C8A6-19305E9BC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5D68FE2-32DD-459B-0AB9-FE2BEAE3FC8E}"/>
              </a:ext>
            </a:extLst>
          </p:cNvPr>
          <p:cNvSpPr>
            <a:spLocks noGrp="1"/>
          </p:cNvSpPr>
          <p:nvPr>
            <p:ph idx="1"/>
          </p:nvPr>
        </p:nvSpPr>
        <p:spPr>
          <a:xfrm>
            <a:off x="5136445" y="932688"/>
            <a:ext cx="6784622" cy="4992624"/>
          </a:xfrm>
        </p:spPr>
        <p:txBody>
          <a:bodyPr anchor="ctr">
            <a:noAutofit/>
          </a:bodyPr>
          <a:lstStyle/>
          <a:p>
            <a:pPr marL="0" indent="0">
              <a:buNone/>
            </a:pPr>
            <a:r>
              <a:rPr lang="en-CA" sz="1600" b="1" dirty="0">
                <a:solidFill>
                  <a:schemeClr val="accent2">
                    <a:lumMod val="75000"/>
                  </a:schemeClr>
                </a:solidFill>
              </a:rPr>
              <a:t>The Tobacco Control system (government and NGO) failed to plan for health-oriented outcome.</a:t>
            </a:r>
            <a:endParaRPr lang="en-CA" sz="1600" b="1" dirty="0"/>
          </a:p>
          <a:p>
            <a:r>
              <a:rPr lang="en-CA" sz="2000" dirty="0"/>
              <a:t>Provincial governments did not:</a:t>
            </a:r>
          </a:p>
          <a:p>
            <a:pPr lvl="1">
              <a:spcBef>
                <a:spcPts val="0"/>
              </a:spcBef>
            </a:pPr>
            <a:r>
              <a:rPr lang="en-CA" sz="1600" dirty="0"/>
              <a:t>set health objectives for the resolution of the suits</a:t>
            </a:r>
          </a:p>
          <a:p>
            <a:pPr lvl="1">
              <a:spcBef>
                <a:spcPts val="0"/>
              </a:spcBef>
            </a:pPr>
            <a:r>
              <a:rPr lang="en-CA" sz="1600" dirty="0"/>
              <a:t>consult with the public or health agencies about litigation objectives</a:t>
            </a:r>
          </a:p>
          <a:p>
            <a:pPr lvl="1">
              <a:spcBef>
                <a:spcPts val="0"/>
              </a:spcBef>
            </a:pPr>
            <a:r>
              <a:rPr lang="en-CA" sz="1600" dirty="0"/>
              <a:t>have concerns about using CCAA or secret talks with companies</a:t>
            </a:r>
          </a:p>
          <a:p>
            <a:r>
              <a:rPr lang="en-CA" sz="2000" dirty="0"/>
              <a:t>Provincial legislators did not:</a:t>
            </a:r>
          </a:p>
          <a:p>
            <a:pPr lvl="1">
              <a:spcBef>
                <a:spcPts val="0"/>
              </a:spcBef>
            </a:pPr>
            <a:r>
              <a:rPr lang="en-CA" sz="1600" dirty="0"/>
              <a:t>monitor developments</a:t>
            </a:r>
          </a:p>
          <a:p>
            <a:pPr lvl="1">
              <a:spcBef>
                <a:spcPts val="0"/>
              </a:spcBef>
            </a:pPr>
            <a:r>
              <a:rPr lang="en-CA" sz="1600" dirty="0"/>
              <a:t>provide guidance to legal representatives</a:t>
            </a:r>
          </a:p>
          <a:p>
            <a:r>
              <a:rPr lang="en-CA" sz="2000" dirty="0"/>
              <a:t>Media did not:</a:t>
            </a:r>
          </a:p>
          <a:p>
            <a:pPr lvl="1"/>
            <a:r>
              <a:rPr lang="en-CA" sz="1600" dirty="0"/>
              <a:t>assign reporters to meaningfully cover the trial or the post-trial developments</a:t>
            </a:r>
          </a:p>
          <a:p>
            <a:r>
              <a:rPr lang="en-CA" sz="2000" dirty="0"/>
              <a:t>Federal government did not:</a:t>
            </a:r>
          </a:p>
          <a:p>
            <a:pPr lvl="1">
              <a:spcBef>
                <a:spcPts val="0"/>
              </a:spcBef>
            </a:pPr>
            <a:r>
              <a:rPr lang="en-CA" sz="1600" dirty="0"/>
              <a:t>protect the national public health interest in these proceedings</a:t>
            </a:r>
          </a:p>
          <a:p>
            <a:pPr lvl="1">
              <a:spcBef>
                <a:spcPts val="0"/>
              </a:spcBef>
            </a:pPr>
            <a:r>
              <a:rPr lang="en-CA" sz="1600" dirty="0"/>
              <a:t>work to ensure FCTC Article 5.3 transparency provisions were respected.</a:t>
            </a:r>
          </a:p>
          <a:p>
            <a:r>
              <a:rPr lang="en-CA" sz="2000" dirty="0"/>
              <a:t>Larger health community did not:</a:t>
            </a:r>
          </a:p>
          <a:p>
            <a:pPr lvl="1">
              <a:spcBef>
                <a:spcPts val="0"/>
              </a:spcBef>
            </a:pPr>
            <a:r>
              <a:rPr lang="en-CA" sz="1600" dirty="0"/>
              <a:t>pay much attention to developments or advocate for health outcomes until after CCAA</a:t>
            </a:r>
          </a:p>
          <a:p>
            <a:r>
              <a:rPr lang="en-CA" sz="2000" dirty="0"/>
              <a:t>Generally</a:t>
            </a:r>
          </a:p>
          <a:p>
            <a:pPr lvl="1"/>
            <a:r>
              <a:rPr lang="en-CA" sz="1600" dirty="0"/>
              <a:t>no preparation for the impact of a CCAA-mediated resolution </a:t>
            </a:r>
          </a:p>
        </p:txBody>
      </p:sp>
    </p:spTree>
    <p:extLst>
      <p:ext uri="{BB962C8B-B14F-4D97-AF65-F5344CB8AC3E}">
        <p14:creationId xmlns:p14="http://schemas.microsoft.com/office/powerpoint/2010/main" val="260297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259690-A6F1-41BC-B6B4-1B4E14ABE217}"/>
              </a:ext>
            </a:extLst>
          </p:cNvPr>
          <p:cNvSpPr>
            <a:spLocks noGrp="1"/>
          </p:cNvSpPr>
          <p:nvPr>
            <p:ph type="title"/>
          </p:nvPr>
        </p:nvSpPr>
        <p:spPr>
          <a:xfrm>
            <a:off x="621792" y="1161288"/>
            <a:ext cx="3602736" cy="4526280"/>
          </a:xfrm>
        </p:spPr>
        <p:txBody>
          <a:bodyPr>
            <a:normAutofit/>
          </a:bodyPr>
          <a:lstStyle/>
          <a:p>
            <a:r>
              <a:rPr lang="en-US" dirty="0">
                <a:solidFill>
                  <a:schemeClr val="accent2">
                    <a:lumMod val="75000"/>
                  </a:schemeClr>
                </a:solidFill>
              </a:rPr>
              <a:t>I</a:t>
            </a:r>
            <a:r>
              <a:rPr lang="en-CA" dirty="0">
                <a:solidFill>
                  <a:schemeClr val="accent2">
                    <a:lumMod val="75000"/>
                  </a:schemeClr>
                </a:solidFill>
              </a:rPr>
              <a:t>n hindsight, how could we have done better?</a:t>
            </a:r>
          </a:p>
        </p:txBody>
      </p:sp>
      <p:sp>
        <p:nvSpPr>
          <p:cNvPr id="23" name="Rectangle 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B5289B3-996B-4C9A-A8FB-6FC191DF8415}"/>
              </a:ext>
            </a:extLst>
          </p:cNvPr>
          <p:cNvSpPr>
            <a:spLocks noGrp="1"/>
          </p:cNvSpPr>
          <p:nvPr>
            <p:ph idx="1"/>
          </p:nvPr>
        </p:nvSpPr>
        <p:spPr>
          <a:xfrm>
            <a:off x="5434149" y="565484"/>
            <a:ext cx="5916603" cy="6075948"/>
          </a:xfrm>
        </p:spPr>
        <p:txBody>
          <a:bodyPr anchor="ctr">
            <a:normAutofit/>
          </a:bodyPr>
          <a:lstStyle/>
          <a:p>
            <a:pPr marL="0" indent="0">
              <a:buNone/>
            </a:pPr>
            <a:r>
              <a:rPr lang="en-CA" sz="2000" b="1" dirty="0">
                <a:solidFill>
                  <a:schemeClr val="accent2">
                    <a:lumMod val="75000"/>
                  </a:schemeClr>
                </a:solidFill>
              </a:rPr>
              <a:t>Management of lawsuits:</a:t>
            </a:r>
          </a:p>
          <a:p>
            <a:r>
              <a:rPr lang="en-CA" sz="2000" dirty="0"/>
              <a:t>Establish health objectives from the beginning and use them to guide decisions. </a:t>
            </a:r>
          </a:p>
          <a:p>
            <a:r>
              <a:rPr lang="en-CA" sz="2000" dirty="0"/>
              <a:t>Place health ministries (not finance ministries) in charge of case management. </a:t>
            </a:r>
          </a:p>
          <a:p>
            <a:r>
              <a:rPr lang="en-CA" sz="2000" dirty="0"/>
              <a:t>Protect against industry interference (</a:t>
            </a:r>
            <a:r>
              <a:rPr lang="en-CA" sz="2000" dirty="0" err="1"/>
              <a:t>eg</a:t>
            </a:r>
            <a:r>
              <a:rPr lang="en-CA" sz="2000" dirty="0"/>
              <a:t>  transparency of process)</a:t>
            </a:r>
          </a:p>
          <a:p>
            <a:r>
              <a:rPr lang="en-CA" sz="2000" dirty="0"/>
              <a:t>Avoid ‘contingency’ fee arrangements that prioritize financial outcomes</a:t>
            </a:r>
          </a:p>
          <a:p>
            <a:r>
              <a:rPr lang="en-CA" sz="2000" dirty="0"/>
              <a:t>Have a ‘game plan’ to counter industry tactics</a:t>
            </a:r>
          </a:p>
          <a:p>
            <a:r>
              <a:rPr lang="en-CA" sz="2000" dirty="0"/>
              <a:t>Support for litigation should only be when it serves health outcomes.  </a:t>
            </a:r>
          </a:p>
          <a:p>
            <a:r>
              <a:rPr lang="en-CA" sz="2000" dirty="0"/>
              <a:t>Litigation should protect national and international citizens further injury, such as payments made from future or distant sales. </a:t>
            </a:r>
          </a:p>
        </p:txBody>
      </p:sp>
    </p:spTree>
    <p:extLst>
      <p:ext uri="{BB962C8B-B14F-4D97-AF65-F5344CB8AC3E}">
        <p14:creationId xmlns:p14="http://schemas.microsoft.com/office/powerpoint/2010/main" val="223788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E039-6B5D-4E58-A1BB-2C5AE9DAE90D}"/>
              </a:ext>
            </a:extLst>
          </p:cNvPr>
          <p:cNvSpPr>
            <a:spLocks noGrp="1"/>
          </p:cNvSpPr>
          <p:nvPr>
            <p:ph type="title"/>
          </p:nvPr>
        </p:nvSpPr>
        <p:spPr>
          <a:xfrm>
            <a:off x="6353666" y="1783958"/>
            <a:ext cx="5038212" cy="3721295"/>
          </a:xfrm>
        </p:spPr>
        <p:txBody>
          <a:bodyPr vert="horz" lIns="91440" tIns="45720" rIns="91440" bIns="45720" rtlCol="0" anchor="b">
            <a:normAutofit/>
          </a:bodyPr>
          <a:lstStyle/>
          <a:p>
            <a:r>
              <a:rPr lang="en-US" sz="5000" dirty="0">
                <a:solidFill>
                  <a:schemeClr val="tx1"/>
                </a:solidFill>
                <a:latin typeface="+mj-lt"/>
              </a:rPr>
              <a:t>Thank you. </a:t>
            </a:r>
            <a:br>
              <a:rPr lang="en-US" sz="5000" dirty="0">
                <a:solidFill>
                  <a:schemeClr val="tx1"/>
                </a:solidFill>
                <a:latin typeface="+mj-lt"/>
              </a:rPr>
            </a:br>
            <a:br>
              <a:rPr lang="en-US" sz="2400" dirty="0">
                <a:solidFill>
                  <a:schemeClr val="tx1"/>
                </a:solidFill>
                <a:latin typeface="+mj-lt"/>
              </a:rPr>
            </a:br>
            <a:br>
              <a:rPr lang="en-US" sz="2400" dirty="0">
                <a:solidFill>
                  <a:schemeClr val="tx1"/>
                </a:solidFill>
                <a:latin typeface="+mj-lt"/>
              </a:rPr>
            </a:br>
            <a:r>
              <a:rPr lang="en-US" sz="2400" dirty="0">
                <a:solidFill>
                  <a:schemeClr val="tx1"/>
                </a:solidFill>
                <a:latin typeface="+mj-lt"/>
              </a:rPr>
              <a:t>You can follow events at </a:t>
            </a:r>
            <a:br>
              <a:rPr lang="en-US" sz="2400" dirty="0">
                <a:solidFill>
                  <a:schemeClr val="tx1"/>
                </a:solidFill>
                <a:latin typeface="+mj-lt"/>
              </a:rPr>
            </a:br>
            <a:r>
              <a:rPr lang="en-US" dirty="0">
                <a:solidFill>
                  <a:schemeClr val="tx1"/>
                </a:solidFill>
                <a:latin typeface="+mj-lt"/>
              </a:rPr>
              <a:t>tobaccotrial.blogspot.ca</a:t>
            </a:r>
            <a:br>
              <a:rPr lang="en-US" sz="2400" dirty="0">
                <a:solidFill>
                  <a:schemeClr val="tx1"/>
                </a:solidFill>
                <a:latin typeface="+mj-lt"/>
              </a:rPr>
            </a:br>
            <a:br>
              <a:rPr lang="en-US" sz="2400" dirty="0">
                <a:solidFill>
                  <a:schemeClr val="tx1"/>
                </a:solidFill>
                <a:latin typeface="+mj-lt"/>
              </a:rPr>
            </a:br>
            <a:r>
              <a:rPr lang="en-US" sz="2400" dirty="0">
                <a:solidFill>
                  <a:schemeClr val="tx1"/>
                </a:solidFill>
                <a:latin typeface="+mj-lt"/>
              </a:rPr>
              <a:t>contact: ccallard@smoke-free.ca</a:t>
            </a:r>
          </a:p>
        </p:txBody>
      </p:sp>
      <p:sp>
        <p:nvSpPr>
          <p:cNvPr id="34" name="Freeform: Shape 3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361C2C65-74DB-47FC-81B6-1C0B69FCF9E2}"/>
              </a:ext>
            </a:extLst>
          </p:cNvPr>
          <p:cNvPicPr>
            <a:picLocks noGrp="1" noChangeAspect="1"/>
          </p:cNvPicPr>
          <p:nvPr>
            <p:ph idx="1"/>
          </p:nvPr>
        </p:nvPicPr>
        <p:blipFill rotWithShape="1">
          <a:blip r:embed="rId3"/>
          <a:srcRect l="5411" r="541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Rectangle 2">
            <a:extLst>
              <a:ext uri="{FF2B5EF4-FFF2-40B4-BE49-F238E27FC236}">
                <a16:creationId xmlns:a16="http://schemas.microsoft.com/office/drawing/2014/main" id="{4D54E10C-2BA8-42D0-8B00-11DBD4C45C76}"/>
              </a:ext>
            </a:extLst>
          </p:cNvPr>
          <p:cNvSpPr/>
          <p:nvPr/>
        </p:nvSpPr>
        <p:spPr>
          <a:xfrm>
            <a:off x="0" y="648182"/>
            <a:ext cx="5972537" cy="20834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760890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43FD4B-5852-408C-AB11-1E4CDCBAEE73}"/>
              </a:ext>
            </a:extLst>
          </p:cNvPr>
          <p:cNvSpPr>
            <a:spLocks noGrp="1"/>
          </p:cNvSpPr>
          <p:nvPr>
            <p:ph type="title"/>
          </p:nvPr>
        </p:nvSpPr>
        <p:spPr>
          <a:xfrm>
            <a:off x="558165" y="1153572"/>
            <a:ext cx="3329069" cy="4461163"/>
          </a:xfrm>
        </p:spPr>
        <p:txBody>
          <a:bodyPr>
            <a:normAutofit fontScale="90000"/>
          </a:bodyPr>
          <a:lstStyle/>
          <a:p>
            <a:r>
              <a:rPr lang="en-CA" dirty="0">
                <a:solidFill>
                  <a:srgbClr val="FFFFFF"/>
                </a:solidFill>
              </a:rPr>
              <a:t>For decades, tobacco control advocates have supported tobacco litigation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F84868-B154-4A24-9D79-464D45BD55E1}"/>
              </a:ext>
            </a:extLst>
          </p:cNvPr>
          <p:cNvSpPr>
            <a:spLocks noGrp="1"/>
          </p:cNvSpPr>
          <p:nvPr>
            <p:ph idx="1"/>
          </p:nvPr>
        </p:nvSpPr>
        <p:spPr>
          <a:xfrm>
            <a:off x="4447308" y="591344"/>
            <a:ext cx="6906491" cy="5585619"/>
          </a:xfrm>
        </p:spPr>
        <p:txBody>
          <a:bodyPr anchor="ctr">
            <a:normAutofit/>
          </a:bodyPr>
          <a:lstStyle/>
          <a:p>
            <a:r>
              <a:rPr lang="en-CA" sz="2400" dirty="0"/>
              <a:t>Encouraged governments to file suits</a:t>
            </a:r>
          </a:p>
          <a:p>
            <a:r>
              <a:rPr lang="en-CA" sz="2400" dirty="0"/>
              <a:t>Assisted governments and other legal teams in developing their cases</a:t>
            </a:r>
          </a:p>
          <a:p>
            <a:r>
              <a:rPr lang="en-CA" sz="2400" dirty="0"/>
              <a:t>Promoted tobacco litigation as a way to:</a:t>
            </a:r>
          </a:p>
          <a:p>
            <a:pPr lvl="1"/>
            <a:r>
              <a:rPr lang="en-CA" sz="2000" dirty="0"/>
              <a:t>Seek justice against wrongdoings</a:t>
            </a:r>
          </a:p>
          <a:p>
            <a:pPr lvl="1"/>
            <a:r>
              <a:rPr lang="en-CA" sz="2000" dirty="0"/>
              <a:t>Provide compensation to smokers</a:t>
            </a:r>
          </a:p>
          <a:p>
            <a:pPr lvl="1"/>
            <a:r>
              <a:rPr lang="en-CA" sz="2000" dirty="0"/>
              <a:t>Provide compensation to taxpayer</a:t>
            </a:r>
          </a:p>
          <a:p>
            <a:pPr lvl="1"/>
            <a:r>
              <a:rPr lang="en-CA" sz="2000" dirty="0"/>
              <a:t>Expose industry behaviour (through publicity of trials)</a:t>
            </a:r>
          </a:p>
          <a:p>
            <a:pPr lvl="1"/>
            <a:r>
              <a:rPr lang="en-CA" sz="2000" dirty="0"/>
              <a:t>Set higher standards for tobacco (and other manufacturers)</a:t>
            </a:r>
          </a:p>
          <a:p>
            <a:pPr lvl="1"/>
            <a:r>
              <a:rPr lang="en-CA" sz="2000" dirty="0"/>
              <a:t>Protect future generations</a:t>
            </a:r>
          </a:p>
          <a:p>
            <a:r>
              <a:rPr lang="en-CA" sz="2400" dirty="0"/>
              <a:t>Included liability as a measure in the FCTC (Article 19).</a:t>
            </a:r>
          </a:p>
        </p:txBody>
      </p:sp>
    </p:spTree>
    <p:extLst>
      <p:ext uri="{BB962C8B-B14F-4D97-AF65-F5344CB8AC3E}">
        <p14:creationId xmlns:p14="http://schemas.microsoft.com/office/powerpoint/2010/main" val="247175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D003AC-1D96-47D5-A7B5-CA2EE648BAF3}"/>
              </a:ext>
            </a:extLst>
          </p:cNvPr>
          <p:cNvSpPr>
            <a:spLocks noGrp="1"/>
          </p:cNvSpPr>
          <p:nvPr>
            <p:ph type="title"/>
          </p:nvPr>
        </p:nvSpPr>
        <p:spPr>
          <a:xfrm>
            <a:off x="408707" y="988202"/>
            <a:ext cx="3200400" cy="4461163"/>
          </a:xfrm>
        </p:spPr>
        <p:txBody>
          <a:bodyPr>
            <a:normAutofit/>
          </a:bodyPr>
          <a:lstStyle/>
          <a:p>
            <a:r>
              <a:rPr lang="en-CA" dirty="0">
                <a:solidFill>
                  <a:srgbClr val="FFFFFF"/>
                </a:solidFill>
              </a:rPr>
              <a:t>More tobacco lawsuits filed in Canada than in any other country outside USA.</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0771091-4A94-47BF-B6B1-8A35E69A66C2}"/>
              </a:ext>
            </a:extLst>
          </p:cNvPr>
          <p:cNvSpPr>
            <a:spLocks noGrp="1"/>
          </p:cNvSpPr>
          <p:nvPr>
            <p:ph idx="1"/>
          </p:nvPr>
        </p:nvSpPr>
        <p:spPr>
          <a:xfrm>
            <a:off x="4447308" y="591344"/>
            <a:ext cx="6906491" cy="5585619"/>
          </a:xfrm>
        </p:spPr>
        <p:txBody>
          <a:bodyPr anchor="ctr">
            <a:normAutofit/>
          </a:bodyPr>
          <a:lstStyle/>
          <a:p>
            <a:r>
              <a:rPr lang="en-CA" sz="2400" dirty="0"/>
              <a:t>All 10 provinces sued to recover costs of treating tobacco-caused disease</a:t>
            </a:r>
          </a:p>
          <a:p>
            <a:pPr lvl="1"/>
            <a:r>
              <a:rPr lang="en-CA" sz="1600" dirty="0"/>
              <a:t>Health-care delivery responsibility of provincial governments (federal government has not claimed)</a:t>
            </a:r>
          </a:p>
          <a:p>
            <a:pPr lvl="1"/>
            <a:r>
              <a:rPr lang="en-CA" sz="1600" dirty="0"/>
              <a:t>Claims originally in excess of CAD 500 billion for damages dating from mid 20</a:t>
            </a:r>
            <a:r>
              <a:rPr lang="en-CA" sz="1600" baseline="30000" dirty="0"/>
              <a:t>th</a:t>
            </a:r>
            <a:r>
              <a:rPr lang="en-CA" sz="1600" dirty="0"/>
              <a:t> century </a:t>
            </a:r>
          </a:p>
          <a:p>
            <a:r>
              <a:rPr lang="en-CA" sz="2400" dirty="0"/>
              <a:t>3 Class action suits authorized:</a:t>
            </a:r>
          </a:p>
          <a:p>
            <a:pPr lvl="1"/>
            <a:r>
              <a:rPr lang="en-CA" sz="1600" dirty="0"/>
              <a:t>2 Quebec claims related to addiction and lung cancer, COPD and certain cancers (Blais and </a:t>
            </a:r>
            <a:r>
              <a:rPr lang="en-CA" sz="1600" dirty="0" err="1"/>
              <a:t>Létourneau</a:t>
            </a:r>
            <a:r>
              <a:rPr lang="en-CA" sz="1600" dirty="0"/>
              <a:t>)</a:t>
            </a:r>
          </a:p>
          <a:p>
            <a:pPr lvl="1"/>
            <a:r>
              <a:rPr lang="en-CA" sz="1600" dirty="0"/>
              <a:t>1 B.C. claim related to “light” cigarettes (Knight)</a:t>
            </a:r>
          </a:p>
          <a:p>
            <a:pPr lvl="1"/>
            <a:r>
              <a:rPr lang="en-CA" sz="1600" dirty="0"/>
              <a:t>Also several “copy-cat” lawsuits filed in each province </a:t>
            </a:r>
          </a:p>
          <a:p>
            <a:pPr lvl="1"/>
            <a:r>
              <a:rPr lang="en-CA" sz="1600" dirty="0"/>
              <a:t>(Also suit filed by farmers regarding contract breach)</a:t>
            </a:r>
          </a:p>
        </p:txBody>
      </p:sp>
    </p:spTree>
    <p:extLst>
      <p:ext uri="{BB962C8B-B14F-4D97-AF65-F5344CB8AC3E}">
        <p14:creationId xmlns:p14="http://schemas.microsoft.com/office/powerpoint/2010/main" val="294401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2" name="Straight Connector 131">
            <a:extLst>
              <a:ext uri="{FF2B5EF4-FFF2-40B4-BE49-F238E27FC236}">
                <a16:creationId xmlns:a16="http://schemas.microsoft.com/office/drawing/2014/main" id="{B376E891-63D3-4C06-9EB3-7EF12DAFB63B}"/>
              </a:ext>
            </a:extLst>
          </p:cNvPr>
          <p:cNvCxnSpPr>
            <a:cxnSpLocks/>
          </p:cNvCxnSpPr>
          <p:nvPr/>
        </p:nvCxnSpPr>
        <p:spPr>
          <a:xfrm flipH="1">
            <a:off x="7544975" y="3595156"/>
            <a:ext cx="6508" cy="269202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27347" y="5260952"/>
            <a:ext cx="1109431"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BC  filed</a:t>
            </a:r>
            <a:br>
              <a:rPr lang="en-CA" sz="1000" b="1" dirty="0">
                <a:solidFill>
                  <a:schemeClr val="bg1"/>
                </a:solidFill>
              </a:rPr>
            </a:br>
            <a:r>
              <a:rPr lang="en-CA" sz="1000" b="1" dirty="0">
                <a:solidFill>
                  <a:schemeClr val="bg1"/>
                </a:solidFill>
              </a:rPr>
              <a:t>November 1998</a:t>
            </a:r>
            <a:endParaRPr lang="en-CA" sz="1000" dirty="0">
              <a:solidFill>
                <a:schemeClr val="bg1"/>
              </a:solidFill>
            </a:endParaRPr>
          </a:p>
        </p:txBody>
      </p:sp>
      <p:sp>
        <p:nvSpPr>
          <p:cNvPr id="6" name="Rectangle 5"/>
          <p:cNvSpPr/>
          <p:nvPr/>
        </p:nvSpPr>
        <p:spPr>
          <a:xfrm>
            <a:off x="1603345" y="5907141"/>
            <a:ext cx="1483414"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2000: BC tobacco litigation law  struck down</a:t>
            </a:r>
            <a:endParaRPr lang="en-CA" sz="1000" dirty="0">
              <a:solidFill>
                <a:schemeClr val="bg1"/>
              </a:solidFill>
            </a:endParaRPr>
          </a:p>
        </p:txBody>
      </p:sp>
      <p:sp>
        <p:nvSpPr>
          <p:cNvPr id="62" name="Rectangle 61"/>
          <p:cNvSpPr/>
          <p:nvPr/>
        </p:nvSpPr>
        <p:spPr>
          <a:xfrm>
            <a:off x="-2863711" y="4631866"/>
            <a:ext cx="720080" cy="360040"/>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CA" sz="1400" b="1" dirty="0">
                <a:solidFill>
                  <a:schemeClr val="bg1"/>
                </a:solidFill>
              </a:rPr>
              <a:t>NS 2015</a:t>
            </a:r>
            <a:endParaRPr lang="en-CA" dirty="0">
              <a:solidFill>
                <a:schemeClr val="bg1"/>
              </a:solidFill>
            </a:endParaRPr>
          </a:p>
        </p:txBody>
      </p:sp>
      <p:pic>
        <p:nvPicPr>
          <p:cNvPr id="1029" name="Picture 5" descr="http://3.bp.blogspot.com/-iWHmPRrs0Qo/URBeQtG_wPI/AAAAAAAABbk/Q3TpGIYUECk/s1600/blais-d.jpg"/>
          <p:cNvPicPr>
            <a:picLocks noChangeAspect="1" noChangeArrowheads="1"/>
          </p:cNvPicPr>
          <p:nvPr/>
        </p:nvPicPr>
        <p:blipFill>
          <a:blip r:embed="rId3" cstate="print"/>
          <a:srcRect t="2594" r="7707" b="4771"/>
          <a:stretch>
            <a:fillRect/>
          </a:stretch>
        </p:blipFill>
        <p:spPr bwMode="auto">
          <a:xfrm>
            <a:off x="788692" y="1491054"/>
            <a:ext cx="1166985" cy="1114932"/>
          </a:xfrm>
          <a:prstGeom prst="rect">
            <a:avLst/>
          </a:prstGeom>
          <a:noFill/>
        </p:spPr>
      </p:pic>
      <p:cxnSp>
        <p:nvCxnSpPr>
          <p:cNvPr id="64" name="Straight Connector 63"/>
          <p:cNvCxnSpPr/>
          <p:nvPr/>
        </p:nvCxnSpPr>
        <p:spPr>
          <a:xfrm>
            <a:off x="823421" y="2642615"/>
            <a:ext cx="0" cy="648072"/>
          </a:xfrm>
          <a:prstGeom prst="line">
            <a:avLst/>
          </a:prstGeom>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738535" y="218856"/>
            <a:ext cx="1512168" cy="3168352"/>
            <a:chOff x="0" y="188640"/>
            <a:chExt cx="1512168" cy="3168352"/>
          </a:xfrm>
        </p:grpSpPr>
        <p:grpSp>
          <p:nvGrpSpPr>
            <p:cNvPr id="67" name="Group 66"/>
            <p:cNvGrpSpPr/>
            <p:nvPr/>
          </p:nvGrpSpPr>
          <p:grpSpPr>
            <a:xfrm>
              <a:off x="0" y="188640"/>
              <a:ext cx="1512168" cy="1277736"/>
              <a:chOff x="179512" y="188640"/>
              <a:chExt cx="1512168" cy="1277736"/>
            </a:xfrm>
          </p:grpSpPr>
          <p:pic>
            <p:nvPicPr>
              <p:cNvPr id="13" name="Picture 2" descr="http://images.lpcdn.ca/924x615/201203/09/479309-cecilia-letourneau-presentee-cour-petites.jpg"/>
              <p:cNvPicPr>
                <a:picLocks noChangeAspect="1" noChangeArrowheads="1"/>
              </p:cNvPicPr>
              <p:nvPr/>
            </p:nvPicPr>
            <p:blipFill>
              <a:blip r:embed="rId4" cstate="print"/>
              <a:srcRect r="18055"/>
              <a:stretch>
                <a:fillRect/>
              </a:stretch>
            </p:blipFill>
            <p:spPr bwMode="auto">
              <a:xfrm>
                <a:off x="179512" y="188640"/>
                <a:ext cx="1512168" cy="1230897"/>
              </a:xfrm>
              <a:prstGeom prst="rect">
                <a:avLst/>
              </a:prstGeom>
              <a:noFill/>
            </p:spPr>
          </p:pic>
          <p:sp>
            <p:nvSpPr>
              <p:cNvPr id="14" name="TextBox 13"/>
              <p:cNvSpPr txBox="1"/>
              <p:nvPr/>
            </p:nvSpPr>
            <p:spPr>
              <a:xfrm>
                <a:off x="179512" y="1124744"/>
                <a:ext cx="1512168" cy="341632"/>
              </a:xfrm>
              <a:prstGeom prst="rect">
                <a:avLst/>
              </a:prstGeom>
              <a:solidFill>
                <a:schemeClr val="tx1"/>
              </a:solidFill>
            </p:spPr>
            <p:txBody>
              <a:bodyPr wrap="square" rtlCol="0">
                <a:spAutoFit/>
              </a:bodyPr>
              <a:lstStyle/>
              <a:p>
                <a:pPr>
                  <a:lnSpc>
                    <a:spcPct val="80000"/>
                  </a:lnSpc>
                </a:pPr>
                <a:r>
                  <a:rPr lang="en-CA" sz="1000" b="1" dirty="0" err="1">
                    <a:solidFill>
                      <a:schemeClr val="bg1"/>
                    </a:solidFill>
                  </a:rPr>
                  <a:t>Létourneau</a:t>
                </a:r>
                <a:r>
                  <a:rPr lang="en-CA" sz="1000" b="1" dirty="0">
                    <a:solidFill>
                      <a:schemeClr val="bg1"/>
                    </a:solidFill>
                  </a:rPr>
                  <a:t> filed </a:t>
                </a:r>
                <a:br>
                  <a:rPr lang="en-CA" sz="1000" b="1" dirty="0">
                    <a:solidFill>
                      <a:schemeClr val="bg1"/>
                    </a:solidFill>
                  </a:rPr>
                </a:br>
                <a:r>
                  <a:rPr lang="en-CA" sz="1000" b="1" dirty="0">
                    <a:solidFill>
                      <a:schemeClr val="bg1"/>
                    </a:solidFill>
                  </a:rPr>
                  <a:t>Sep 10, 1998</a:t>
                </a:r>
              </a:p>
            </p:txBody>
          </p:sp>
        </p:grpSp>
        <p:cxnSp>
          <p:nvCxnSpPr>
            <p:cNvPr id="69" name="Straight Connector 68"/>
            <p:cNvCxnSpPr/>
            <p:nvPr/>
          </p:nvCxnSpPr>
          <p:spPr>
            <a:xfrm>
              <a:off x="0" y="1412776"/>
              <a:ext cx="0" cy="19442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3" name="Group 122"/>
          <p:cNvGrpSpPr/>
          <p:nvPr/>
        </p:nvGrpSpPr>
        <p:grpSpPr>
          <a:xfrm>
            <a:off x="3191661" y="2250745"/>
            <a:ext cx="1672601" cy="1066148"/>
            <a:chOff x="1986571" y="2522590"/>
            <a:chExt cx="1296144" cy="806956"/>
          </a:xfrm>
        </p:grpSpPr>
        <p:sp>
          <p:nvSpPr>
            <p:cNvPr id="71" name="TextBox 70"/>
            <p:cNvSpPr txBox="1"/>
            <p:nvPr/>
          </p:nvSpPr>
          <p:spPr>
            <a:xfrm>
              <a:off x="1986571" y="2522590"/>
              <a:ext cx="1296144" cy="573064"/>
            </a:xfrm>
            <a:prstGeom prst="rect">
              <a:avLst/>
            </a:prstGeom>
            <a:solidFill>
              <a:schemeClr val="bg2">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90000"/>
                </a:lnSpc>
              </a:pPr>
              <a:r>
                <a:rPr lang="en-CA" sz="1200" b="1" dirty="0">
                  <a:solidFill>
                    <a:schemeClr val="tx1"/>
                  </a:solidFill>
                </a:rPr>
                <a:t>Feb 2005</a:t>
              </a:r>
              <a:br>
                <a:rPr lang="en-CA" sz="1200" b="1" dirty="0">
                  <a:solidFill>
                    <a:schemeClr val="tx1"/>
                  </a:solidFill>
                </a:rPr>
              </a:br>
              <a:r>
                <a:rPr lang="en-CA" sz="1200" b="1" dirty="0">
                  <a:solidFill>
                    <a:schemeClr val="tx1"/>
                  </a:solidFill>
                </a:rPr>
                <a:t>Quebec class actions authorized; Knight action certified. </a:t>
              </a:r>
            </a:p>
          </p:txBody>
        </p:sp>
        <p:cxnSp>
          <p:nvCxnSpPr>
            <p:cNvPr id="73" name="Straight Connector 72"/>
            <p:cNvCxnSpPr>
              <a:stCxn id="71" idx="2"/>
            </p:cNvCxnSpPr>
            <p:nvPr/>
          </p:nvCxnSpPr>
          <p:spPr>
            <a:xfrm>
              <a:off x="2634643" y="3095654"/>
              <a:ext cx="0" cy="23389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5724025" y="2683589"/>
            <a:ext cx="1303576" cy="602394"/>
            <a:chOff x="4564568" y="2754598"/>
            <a:chExt cx="1303576" cy="602394"/>
          </a:xfrm>
        </p:grpSpPr>
        <p:sp>
          <p:nvSpPr>
            <p:cNvPr id="75" name="TextBox 74"/>
            <p:cNvSpPr txBox="1"/>
            <p:nvPr/>
          </p:nvSpPr>
          <p:spPr>
            <a:xfrm>
              <a:off x="4564568" y="2754598"/>
              <a:ext cx="1296144" cy="424732"/>
            </a:xfrm>
            <a:prstGeom prst="rect">
              <a:avLst/>
            </a:prstGeom>
            <a:solidFill>
              <a:schemeClr val="accent2">
                <a:lumMod val="5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Mar 2012</a:t>
              </a:r>
              <a:br>
                <a:rPr lang="en-CA" sz="1200" b="1" dirty="0">
                  <a:solidFill>
                    <a:schemeClr val="bg1"/>
                  </a:solidFill>
                </a:rPr>
              </a:br>
              <a:r>
                <a:rPr lang="en-CA" sz="1200" b="1" dirty="0">
                  <a:solidFill>
                    <a:schemeClr val="bg1"/>
                  </a:solidFill>
                </a:rPr>
                <a:t>Hearings begin</a:t>
              </a:r>
            </a:p>
          </p:txBody>
        </p:sp>
        <p:cxnSp>
          <p:nvCxnSpPr>
            <p:cNvPr id="76" name="Straight Connector 75"/>
            <p:cNvCxnSpPr/>
            <p:nvPr/>
          </p:nvCxnSpPr>
          <p:spPr>
            <a:xfrm>
              <a:off x="5868144" y="3140968"/>
              <a:ext cx="0" cy="216024"/>
            </a:xfrm>
            <a:prstGeom prst="line">
              <a:avLst/>
            </a:prstGeom>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311726833"/>
              </p:ext>
            </p:extLst>
          </p:nvPr>
        </p:nvGraphicFramePr>
        <p:xfrm>
          <a:off x="54603" y="3356992"/>
          <a:ext cx="11563918" cy="303808"/>
        </p:xfrm>
        <a:graphic>
          <a:graphicData uri="http://schemas.openxmlformats.org/drawingml/2006/table">
            <a:tbl>
              <a:tblPr firstRow="1" bandRow="1">
                <a:tableStyleId>{5C22544A-7EE6-4342-B048-85BDC9FD1C3A}</a:tableStyleId>
              </a:tblPr>
              <a:tblGrid>
                <a:gridCol w="428293">
                  <a:extLst>
                    <a:ext uri="{9D8B030D-6E8A-4147-A177-3AD203B41FA5}">
                      <a16:colId xmlns:a16="http://schemas.microsoft.com/office/drawing/2014/main" val="2659223465"/>
                    </a:ext>
                  </a:extLst>
                </a:gridCol>
                <a:gridCol w="144121">
                  <a:extLst>
                    <a:ext uri="{9D8B030D-6E8A-4147-A177-3AD203B41FA5}">
                      <a16:colId xmlns:a16="http://schemas.microsoft.com/office/drawing/2014/main" val="1028951184"/>
                    </a:ext>
                  </a:extLst>
                </a:gridCol>
                <a:gridCol w="139337">
                  <a:extLst>
                    <a:ext uri="{9D8B030D-6E8A-4147-A177-3AD203B41FA5}">
                      <a16:colId xmlns:a16="http://schemas.microsoft.com/office/drawing/2014/main" val="2409806692"/>
                    </a:ext>
                  </a:extLst>
                </a:gridCol>
                <a:gridCol w="455585">
                  <a:extLst>
                    <a:ext uri="{9D8B030D-6E8A-4147-A177-3AD203B41FA5}">
                      <a16:colId xmlns:a16="http://schemas.microsoft.com/office/drawing/2014/main" val="20000"/>
                    </a:ext>
                  </a:extLst>
                </a:gridCol>
                <a:gridCol w="455585">
                  <a:extLst>
                    <a:ext uri="{9D8B030D-6E8A-4147-A177-3AD203B41FA5}">
                      <a16:colId xmlns:a16="http://schemas.microsoft.com/office/drawing/2014/main" val="20001"/>
                    </a:ext>
                  </a:extLst>
                </a:gridCol>
                <a:gridCol w="455585">
                  <a:extLst>
                    <a:ext uri="{9D8B030D-6E8A-4147-A177-3AD203B41FA5}">
                      <a16:colId xmlns:a16="http://schemas.microsoft.com/office/drawing/2014/main" val="20002"/>
                    </a:ext>
                  </a:extLst>
                </a:gridCol>
                <a:gridCol w="455585">
                  <a:extLst>
                    <a:ext uri="{9D8B030D-6E8A-4147-A177-3AD203B41FA5}">
                      <a16:colId xmlns:a16="http://schemas.microsoft.com/office/drawing/2014/main" val="20003"/>
                    </a:ext>
                  </a:extLst>
                </a:gridCol>
                <a:gridCol w="455585">
                  <a:extLst>
                    <a:ext uri="{9D8B030D-6E8A-4147-A177-3AD203B41FA5}">
                      <a16:colId xmlns:a16="http://schemas.microsoft.com/office/drawing/2014/main" val="20004"/>
                    </a:ext>
                  </a:extLst>
                </a:gridCol>
                <a:gridCol w="455585">
                  <a:extLst>
                    <a:ext uri="{9D8B030D-6E8A-4147-A177-3AD203B41FA5}">
                      <a16:colId xmlns:a16="http://schemas.microsoft.com/office/drawing/2014/main" val="20005"/>
                    </a:ext>
                  </a:extLst>
                </a:gridCol>
                <a:gridCol w="455585">
                  <a:extLst>
                    <a:ext uri="{9D8B030D-6E8A-4147-A177-3AD203B41FA5}">
                      <a16:colId xmlns:a16="http://schemas.microsoft.com/office/drawing/2014/main" val="20006"/>
                    </a:ext>
                  </a:extLst>
                </a:gridCol>
                <a:gridCol w="455585">
                  <a:extLst>
                    <a:ext uri="{9D8B030D-6E8A-4147-A177-3AD203B41FA5}">
                      <a16:colId xmlns:a16="http://schemas.microsoft.com/office/drawing/2014/main" val="20007"/>
                    </a:ext>
                  </a:extLst>
                </a:gridCol>
                <a:gridCol w="455585">
                  <a:extLst>
                    <a:ext uri="{9D8B030D-6E8A-4147-A177-3AD203B41FA5}">
                      <a16:colId xmlns:a16="http://schemas.microsoft.com/office/drawing/2014/main" val="20008"/>
                    </a:ext>
                  </a:extLst>
                </a:gridCol>
                <a:gridCol w="455585">
                  <a:extLst>
                    <a:ext uri="{9D8B030D-6E8A-4147-A177-3AD203B41FA5}">
                      <a16:colId xmlns:a16="http://schemas.microsoft.com/office/drawing/2014/main" val="20009"/>
                    </a:ext>
                  </a:extLst>
                </a:gridCol>
                <a:gridCol w="455585">
                  <a:extLst>
                    <a:ext uri="{9D8B030D-6E8A-4147-A177-3AD203B41FA5}">
                      <a16:colId xmlns:a16="http://schemas.microsoft.com/office/drawing/2014/main" val="20010"/>
                    </a:ext>
                  </a:extLst>
                </a:gridCol>
                <a:gridCol w="455585">
                  <a:extLst>
                    <a:ext uri="{9D8B030D-6E8A-4147-A177-3AD203B41FA5}">
                      <a16:colId xmlns:a16="http://schemas.microsoft.com/office/drawing/2014/main" val="20011"/>
                    </a:ext>
                  </a:extLst>
                </a:gridCol>
                <a:gridCol w="455585">
                  <a:extLst>
                    <a:ext uri="{9D8B030D-6E8A-4147-A177-3AD203B41FA5}">
                      <a16:colId xmlns:a16="http://schemas.microsoft.com/office/drawing/2014/main" val="20012"/>
                    </a:ext>
                  </a:extLst>
                </a:gridCol>
                <a:gridCol w="455585">
                  <a:extLst>
                    <a:ext uri="{9D8B030D-6E8A-4147-A177-3AD203B41FA5}">
                      <a16:colId xmlns:a16="http://schemas.microsoft.com/office/drawing/2014/main" val="20013"/>
                    </a:ext>
                  </a:extLst>
                </a:gridCol>
                <a:gridCol w="455585">
                  <a:extLst>
                    <a:ext uri="{9D8B030D-6E8A-4147-A177-3AD203B41FA5}">
                      <a16:colId xmlns:a16="http://schemas.microsoft.com/office/drawing/2014/main" val="20014"/>
                    </a:ext>
                  </a:extLst>
                </a:gridCol>
                <a:gridCol w="455585">
                  <a:extLst>
                    <a:ext uri="{9D8B030D-6E8A-4147-A177-3AD203B41FA5}">
                      <a16:colId xmlns:a16="http://schemas.microsoft.com/office/drawing/2014/main" val="20015"/>
                    </a:ext>
                  </a:extLst>
                </a:gridCol>
                <a:gridCol w="455585">
                  <a:extLst>
                    <a:ext uri="{9D8B030D-6E8A-4147-A177-3AD203B41FA5}">
                      <a16:colId xmlns:a16="http://schemas.microsoft.com/office/drawing/2014/main" val="20016"/>
                    </a:ext>
                  </a:extLst>
                </a:gridCol>
                <a:gridCol w="455585">
                  <a:extLst>
                    <a:ext uri="{9D8B030D-6E8A-4147-A177-3AD203B41FA5}">
                      <a16:colId xmlns:a16="http://schemas.microsoft.com/office/drawing/2014/main" val="20017"/>
                    </a:ext>
                  </a:extLst>
                </a:gridCol>
                <a:gridCol w="455585">
                  <a:extLst>
                    <a:ext uri="{9D8B030D-6E8A-4147-A177-3AD203B41FA5}">
                      <a16:colId xmlns:a16="http://schemas.microsoft.com/office/drawing/2014/main" val="20018"/>
                    </a:ext>
                  </a:extLst>
                </a:gridCol>
                <a:gridCol w="455585">
                  <a:extLst>
                    <a:ext uri="{9D8B030D-6E8A-4147-A177-3AD203B41FA5}">
                      <a16:colId xmlns:a16="http://schemas.microsoft.com/office/drawing/2014/main" val="20019"/>
                    </a:ext>
                  </a:extLst>
                </a:gridCol>
                <a:gridCol w="455585">
                  <a:extLst>
                    <a:ext uri="{9D8B030D-6E8A-4147-A177-3AD203B41FA5}">
                      <a16:colId xmlns:a16="http://schemas.microsoft.com/office/drawing/2014/main" val="20020"/>
                    </a:ext>
                  </a:extLst>
                </a:gridCol>
                <a:gridCol w="214148">
                  <a:extLst>
                    <a:ext uri="{9D8B030D-6E8A-4147-A177-3AD203B41FA5}">
                      <a16:colId xmlns:a16="http://schemas.microsoft.com/office/drawing/2014/main" val="20021"/>
                    </a:ext>
                  </a:extLst>
                </a:gridCol>
                <a:gridCol w="214148">
                  <a:extLst>
                    <a:ext uri="{9D8B030D-6E8A-4147-A177-3AD203B41FA5}">
                      <a16:colId xmlns:a16="http://schemas.microsoft.com/office/drawing/2014/main" val="340965031"/>
                    </a:ext>
                  </a:extLst>
                </a:gridCol>
                <a:gridCol w="428293">
                  <a:extLst>
                    <a:ext uri="{9D8B030D-6E8A-4147-A177-3AD203B41FA5}">
                      <a16:colId xmlns:a16="http://schemas.microsoft.com/office/drawing/2014/main" val="20022"/>
                    </a:ext>
                  </a:extLst>
                </a:gridCol>
                <a:gridCol w="428293">
                  <a:extLst>
                    <a:ext uri="{9D8B030D-6E8A-4147-A177-3AD203B41FA5}">
                      <a16:colId xmlns:a16="http://schemas.microsoft.com/office/drawing/2014/main" val="641780380"/>
                    </a:ext>
                  </a:extLst>
                </a:gridCol>
              </a:tblGrid>
              <a:tr h="303808">
                <a:tc>
                  <a:txBody>
                    <a:bodyPr/>
                    <a:lstStyle/>
                    <a:p>
                      <a:pPr algn="ctr"/>
                      <a:r>
                        <a:rPr lang="en-US" sz="1000" b="1" dirty="0">
                          <a:solidFill>
                            <a:schemeClr val="bg1"/>
                          </a:solidFill>
                        </a:rPr>
                        <a:t>1995</a:t>
                      </a:r>
                      <a:endParaRPr lang="en-CA" sz="1000" b="1" dirty="0">
                        <a:solidFill>
                          <a:schemeClr val="bg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CA" sz="1000" b="1" dirty="0">
                        <a:solidFill>
                          <a:schemeClr val="bg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CA" sz="1000" b="1" dirty="0">
                        <a:solidFill>
                          <a:schemeClr val="bg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1998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1999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2009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CA" sz="1000" b="1" dirty="0">
                          <a:solidFill>
                            <a:schemeClr val="bg1"/>
                          </a:solidFill>
                        </a:rPr>
                        <a:t>2013</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CA" sz="1000" b="1" dirty="0">
                          <a:solidFill>
                            <a:schemeClr val="bg1"/>
                          </a:solidFill>
                        </a:rPr>
                        <a:t>2014</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50000"/>
                      </a:schemeClr>
                    </a:solidFill>
                  </a:tcPr>
                </a:tc>
                <a:tc>
                  <a:txBody>
                    <a:bodyPr/>
                    <a:lstStyle/>
                    <a:p>
                      <a:pPr algn="ctr"/>
                      <a:r>
                        <a:rPr lang="en-CA" sz="1000" b="1" dirty="0">
                          <a:solidFill>
                            <a:schemeClr val="bg1"/>
                          </a:solidFill>
                        </a:rPr>
                        <a:t>2015</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2016</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2017</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r>
                        <a:rPr lang="en-CA" sz="1000" b="1" dirty="0">
                          <a:solidFill>
                            <a:schemeClr val="bg1"/>
                          </a:solidFill>
                        </a:rPr>
                        <a:t>2018</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r"/>
                      <a:r>
                        <a:rPr lang="en-CA" sz="1000" b="1" dirty="0">
                          <a:solidFill>
                            <a:schemeClr val="bg1"/>
                          </a:solidFill>
                        </a:rPr>
                        <a:t>20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l"/>
                      <a:r>
                        <a:rPr lang="en-CA" sz="1000" b="1" dirty="0">
                          <a:solidFill>
                            <a:schemeClr val="bg1"/>
                          </a:solidFill>
                        </a:rPr>
                        <a:t>19</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CA" sz="1000" b="1" dirty="0">
                          <a:solidFill>
                            <a:schemeClr val="bg1"/>
                          </a:solidFill>
                        </a:rPr>
                        <a:t>2020</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CA" sz="1000" b="1" dirty="0">
                          <a:solidFill>
                            <a:schemeClr val="bg1"/>
                          </a:solidFill>
                        </a:rPr>
                        <a:t>2021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pSp>
        <p:nvGrpSpPr>
          <p:cNvPr id="118" name="Group 117"/>
          <p:cNvGrpSpPr/>
          <p:nvPr/>
        </p:nvGrpSpPr>
        <p:grpSpPr>
          <a:xfrm>
            <a:off x="8883444" y="1618986"/>
            <a:ext cx="1296144" cy="1728192"/>
            <a:chOff x="7092280" y="1628800"/>
            <a:chExt cx="1296144" cy="1728192"/>
          </a:xfrm>
        </p:grpSpPr>
        <p:sp>
          <p:nvSpPr>
            <p:cNvPr id="80" name="TextBox 79"/>
            <p:cNvSpPr txBox="1"/>
            <p:nvPr/>
          </p:nvSpPr>
          <p:spPr>
            <a:xfrm>
              <a:off x="7092280" y="1628800"/>
              <a:ext cx="1296144" cy="424732"/>
            </a:xfrm>
            <a:prstGeom prst="rect">
              <a:avLst/>
            </a:prstGeom>
            <a:solidFill>
              <a:schemeClr val="bg1">
                <a:lumMod val="8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tx1"/>
                  </a:solidFill>
                </a:rPr>
                <a:t>Nov 2016</a:t>
              </a:r>
            </a:p>
            <a:p>
              <a:pPr>
                <a:lnSpc>
                  <a:spcPct val="90000"/>
                </a:lnSpc>
              </a:pPr>
              <a:r>
                <a:rPr lang="en-CA" sz="1200" b="1" dirty="0">
                  <a:solidFill>
                    <a:schemeClr val="tx1"/>
                  </a:solidFill>
                </a:rPr>
                <a:t>Appeal Hearing</a:t>
              </a:r>
            </a:p>
          </p:txBody>
        </p:sp>
        <p:cxnSp>
          <p:nvCxnSpPr>
            <p:cNvPr id="84" name="Straight Connector 83"/>
            <p:cNvCxnSpPr/>
            <p:nvPr/>
          </p:nvCxnSpPr>
          <p:spPr>
            <a:xfrm>
              <a:off x="7524328" y="2060848"/>
              <a:ext cx="0" cy="129614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8730323" y="2131690"/>
            <a:ext cx="1671575" cy="1224136"/>
            <a:chOff x="7020271" y="2132856"/>
            <a:chExt cx="1671575" cy="1224136"/>
          </a:xfrm>
        </p:grpSpPr>
        <p:cxnSp>
          <p:nvCxnSpPr>
            <p:cNvPr id="82" name="Straight Connector 81"/>
            <p:cNvCxnSpPr/>
            <p:nvPr/>
          </p:nvCxnSpPr>
          <p:spPr>
            <a:xfrm>
              <a:off x="7092280" y="2564904"/>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020271" y="2132856"/>
              <a:ext cx="1671575" cy="424732"/>
            </a:xfrm>
            <a:prstGeom prst="rect">
              <a:avLst/>
            </a:prstGeom>
            <a:solidFill>
              <a:schemeClr val="bg2">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tx1"/>
                  </a:solidFill>
                </a:rPr>
                <a:t>May 27 2015: Quebec Superior Court Ruling </a:t>
              </a:r>
            </a:p>
          </p:txBody>
        </p:sp>
      </p:grpSp>
      <p:grpSp>
        <p:nvGrpSpPr>
          <p:cNvPr id="125" name="Group 124"/>
          <p:cNvGrpSpPr/>
          <p:nvPr/>
        </p:nvGrpSpPr>
        <p:grpSpPr>
          <a:xfrm>
            <a:off x="8300886" y="2695158"/>
            <a:ext cx="1296144" cy="640756"/>
            <a:chOff x="6660232" y="2716236"/>
            <a:chExt cx="1296144" cy="640756"/>
          </a:xfrm>
        </p:grpSpPr>
        <p:cxnSp>
          <p:nvCxnSpPr>
            <p:cNvPr id="81" name="Straight Connector 80"/>
            <p:cNvCxnSpPr/>
            <p:nvPr/>
          </p:nvCxnSpPr>
          <p:spPr>
            <a:xfrm>
              <a:off x="6732240" y="3140968"/>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660232" y="2716236"/>
              <a:ext cx="1296144" cy="424732"/>
            </a:xfrm>
            <a:prstGeom prst="rect">
              <a:avLst/>
            </a:prstGeom>
            <a:solidFill>
              <a:schemeClr val="accent2">
                <a:lumMod val="50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bg1"/>
                  </a:solidFill>
                </a:rPr>
                <a:t>Dec 2014</a:t>
              </a:r>
            </a:p>
            <a:p>
              <a:pPr>
                <a:lnSpc>
                  <a:spcPct val="90000"/>
                </a:lnSpc>
              </a:pPr>
              <a:r>
                <a:rPr lang="en-CA" sz="1200" b="1" dirty="0">
                  <a:solidFill>
                    <a:schemeClr val="bg1"/>
                  </a:solidFill>
                </a:rPr>
                <a:t>Hearings end</a:t>
              </a:r>
            </a:p>
          </p:txBody>
        </p:sp>
      </p:grpSp>
      <p:grpSp>
        <p:nvGrpSpPr>
          <p:cNvPr id="122" name="Group 121"/>
          <p:cNvGrpSpPr/>
          <p:nvPr/>
        </p:nvGrpSpPr>
        <p:grpSpPr>
          <a:xfrm>
            <a:off x="6631919" y="1970481"/>
            <a:ext cx="1296144" cy="1368152"/>
            <a:chOff x="5148064" y="1988840"/>
            <a:chExt cx="1296144" cy="1368152"/>
          </a:xfrm>
        </p:grpSpPr>
        <p:sp>
          <p:nvSpPr>
            <p:cNvPr id="114" name="TextBox 113"/>
            <p:cNvSpPr txBox="1"/>
            <p:nvPr/>
          </p:nvSpPr>
          <p:spPr>
            <a:xfrm>
              <a:off x="5148064" y="1988840"/>
              <a:ext cx="1296144" cy="424732"/>
            </a:xfrm>
            <a:prstGeom prst="rect">
              <a:avLst/>
            </a:prstGeom>
            <a:solidFill>
              <a:schemeClr val="bg1"/>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90000"/>
                </a:lnSpc>
              </a:pPr>
              <a:r>
                <a:rPr lang="en-CA" sz="1200" b="1" dirty="0">
                  <a:solidFill>
                    <a:srgbClr val="C00000"/>
                  </a:solidFill>
                </a:rPr>
                <a:t>Aug 2012</a:t>
              </a:r>
              <a:br>
                <a:rPr lang="en-CA" sz="1200" b="1" dirty="0">
                  <a:solidFill>
                    <a:srgbClr val="C00000"/>
                  </a:solidFill>
                </a:rPr>
              </a:br>
              <a:r>
                <a:rPr lang="en-CA" sz="1200" b="1" dirty="0">
                  <a:solidFill>
                    <a:srgbClr val="C00000"/>
                  </a:solidFill>
                </a:rPr>
                <a:t>JY </a:t>
              </a:r>
              <a:r>
                <a:rPr lang="en-CA" sz="1200" b="1" dirty="0" err="1">
                  <a:solidFill>
                    <a:srgbClr val="C00000"/>
                  </a:solidFill>
                </a:rPr>
                <a:t>Blais</a:t>
              </a:r>
              <a:r>
                <a:rPr lang="en-CA" sz="1200" b="1" dirty="0">
                  <a:solidFill>
                    <a:srgbClr val="C00000"/>
                  </a:solidFill>
                </a:rPr>
                <a:t> dies</a:t>
              </a:r>
            </a:p>
          </p:txBody>
        </p:sp>
        <p:cxnSp>
          <p:nvCxnSpPr>
            <p:cNvPr id="115" name="Straight Connector 114"/>
            <p:cNvCxnSpPr/>
            <p:nvPr/>
          </p:nvCxnSpPr>
          <p:spPr>
            <a:xfrm>
              <a:off x="6012160" y="2420888"/>
              <a:ext cx="0" cy="936104"/>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3926164" y="194200"/>
            <a:ext cx="8003797" cy="707886"/>
          </a:xfrm>
          <a:prstGeom prst="rect">
            <a:avLst/>
          </a:prstGeom>
          <a:noFill/>
        </p:spPr>
        <p:txBody>
          <a:bodyPr wrap="square" rtlCol="0">
            <a:spAutoFit/>
          </a:bodyPr>
          <a:lstStyle/>
          <a:p>
            <a:pPr algn="ctr"/>
            <a:r>
              <a:rPr lang="en-CA" sz="4000" b="1" dirty="0">
                <a:solidFill>
                  <a:schemeClr val="accent2">
                    <a:lumMod val="75000"/>
                  </a:schemeClr>
                </a:solidFill>
              </a:rPr>
              <a:t>Canadian Tobacco Litigation Timeline</a:t>
            </a:r>
          </a:p>
        </p:txBody>
      </p:sp>
      <p:grpSp>
        <p:nvGrpSpPr>
          <p:cNvPr id="68" name="Group 67">
            <a:extLst>
              <a:ext uri="{FF2B5EF4-FFF2-40B4-BE49-F238E27FC236}">
                <a16:creationId xmlns:a16="http://schemas.microsoft.com/office/drawing/2014/main" id="{14564E0A-61E6-4067-A459-59B64767577E}"/>
              </a:ext>
            </a:extLst>
          </p:cNvPr>
          <p:cNvGrpSpPr/>
          <p:nvPr/>
        </p:nvGrpSpPr>
        <p:grpSpPr>
          <a:xfrm>
            <a:off x="10452482" y="1838668"/>
            <a:ext cx="1296144" cy="1490878"/>
            <a:chOff x="7524328" y="1866114"/>
            <a:chExt cx="1296144" cy="1490878"/>
          </a:xfrm>
        </p:grpSpPr>
        <p:sp>
          <p:nvSpPr>
            <p:cNvPr id="74" name="TextBox 73">
              <a:extLst>
                <a:ext uri="{FF2B5EF4-FFF2-40B4-BE49-F238E27FC236}">
                  <a16:creationId xmlns:a16="http://schemas.microsoft.com/office/drawing/2014/main" id="{4ADEA776-6C43-4A1D-8941-A67C15C65930}"/>
                </a:ext>
              </a:extLst>
            </p:cNvPr>
            <p:cNvSpPr txBox="1"/>
            <p:nvPr/>
          </p:nvSpPr>
          <p:spPr>
            <a:xfrm>
              <a:off x="7524328" y="1866114"/>
              <a:ext cx="1296144" cy="590931"/>
            </a:xfrm>
            <a:prstGeom prst="rect">
              <a:avLst/>
            </a:prstGeom>
            <a:solidFill>
              <a:schemeClr val="bg2">
                <a:lumMod val="75000"/>
              </a:schemeClr>
            </a:solidFill>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90000"/>
                </a:lnSpc>
              </a:pPr>
              <a:r>
                <a:rPr lang="en-CA" sz="1200" b="1" dirty="0">
                  <a:solidFill>
                    <a:schemeClr val="tx1"/>
                  </a:solidFill>
                </a:rPr>
                <a:t>Mar 1, 2019</a:t>
              </a:r>
            </a:p>
            <a:p>
              <a:pPr>
                <a:lnSpc>
                  <a:spcPct val="90000"/>
                </a:lnSpc>
              </a:pPr>
              <a:r>
                <a:rPr lang="en-CA" sz="1200" b="1" dirty="0">
                  <a:solidFill>
                    <a:schemeClr val="tx1"/>
                  </a:solidFill>
                </a:rPr>
                <a:t>Quebec Court of Appeal Decision</a:t>
              </a:r>
            </a:p>
          </p:txBody>
        </p:sp>
        <p:cxnSp>
          <p:nvCxnSpPr>
            <p:cNvPr id="77" name="Straight Connector 76">
              <a:extLst>
                <a:ext uri="{FF2B5EF4-FFF2-40B4-BE49-F238E27FC236}">
                  <a16:creationId xmlns:a16="http://schemas.microsoft.com/office/drawing/2014/main" id="{11C7FC15-0A3E-4DC2-A295-2DB2B2407BD0}"/>
                </a:ext>
              </a:extLst>
            </p:cNvPr>
            <p:cNvCxnSpPr/>
            <p:nvPr/>
          </p:nvCxnSpPr>
          <p:spPr>
            <a:xfrm>
              <a:off x="7524328" y="2060848"/>
              <a:ext cx="0" cy="12961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DB83DBE4-D5DD-470D-9B77-C6D4A1EAD536}"/>
              </a:ext>
            </a:extLst>
          </p:cNvPr>
          <p:cNvSpPr txBox="1"/>
          <p:nvPr/>
        </p:nvSpPr>
        <p:spPr>
          <a:xfrm rot="16200000">
            <a:off x="-970127" y="1407481"/>
            <a:ext cx="2700416" cy="323165"/>
          </a:xfrm>
          <a:prstGeom prst="rect">
            <a:avLst/>
          </a:prstGeom>
          <a:noFill/>
        </p:spPr>
        <p:txBody>
          <a:bodyPr wrap="square" rtlCol="0">
            <a:spAutoFit/>
          </a:bodyPr>
          <a:lstStyle/>
          <a:p>
            <a:pPr algn="ctr"/>
            <a:r>
              <a:rPr lang="en-CA" sz="1500" b="1" dirty="0"/>
              <a:t> Class Actions</a:t>
            </a:r>
          </a:p>
        </p:txBody>
      </p:sp>
      <p:sp>
        <p:nvSpPr>
          <p:cNvPr id="85" name="TextBox 84">
            <a:extLst>
              <a:ext uri="{FF2B5EF4-FFF2-40B4-BE49-F238E27FC236}">
                <a16:creationId xmlns:a16="http://schemas.microsoft.com/office/drawing/2014/main" id="{7E06762B-E479-497F-8739-F7B5E0662DAA}"/>
              </a:ext>
            </a:extLst>
          </p:cNvPr>
          <p:cNvSpPr txBox="1"/>
          <p:nvPr/>
        </p:nvSpPr>
        <p:spPr>
          <a:xfrm rot="16200000">
            <a:off x="-1082789" y="4959705"/>
            <a:ext cx="2824594" cy="323165"/>
          </a:xfrm>
          <a:prstGeom prst="rect">
            <a:avLst/>
          </a:prstGeom>
          <a:noFill/>
        </p:spPr>
        <p:txBody>
          <a:bodyPr wrap="square" rtlCol="0">
            <a:spAutoFit/>
          </a:bodyPr>
          <a:lstStyle/>
          <a:p>
            <a:pPr algn="ctr"/>
            <a:r>
              <a:rPr lang="en-CA" sz="1500" b="1" dirty="0"/>
              <a:t>Provincial Cost-recovery</a:t>
            </a:r>
          </a:p>
        </p:txBody>
      </p:sp>
      <p:sp>
        <p:nvSpPr>
          <p:cNvPr id="88" name="Rectangle 87">
            <a:extLst>
              <a:ext uri="{FF2B5EF4-FFF2-40B4-BE49-F238E27FC236}">
                <a16:creationId xmlns:a16="http://schemas.microsoft.com/office/drawing/2014/main" id="{F7FDDA0D-ABFC-4D32-BDF5-13B447EEB92C}"/>
              </a:ext>
            </a:extLst>
          </p:cNvPr>
          <p:cNvSpPr/>
          <p:nvPr/>
        </p:nvSpPr>
        <p:spPr>
          <a:xfrm>
            <a:off x="2116869" y="5306084"/>
            <a:ext cx="1483414"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2001: BC revises law and re-submits lawsuit. </a:t>
            </a:r>
            <a:endParaRPr lang="en-CA" sz="1000" dirty="0">
              <a:solidFill>
                <a:schemeClr val="bg1"/>
              </a:solidFill>
            </a:endParaRPr>
          </a:p>
        </p:txBody>
      </p:sp>
      <p:cxnSp>
        <p:nvCxnSpPr>
          <p:cNvPr id="116" name="Straight Connector 115">
            <a:extLst>
              <a:ext uri="{FF2B5EF4-FFF2-40B4-BE49-F238E27FC236}">
                <a16:creationId xmlns:a16="http://schemas.microsoft.com/office/drawing/2014/main" id="{108B2DF1-8C3B-439D-976D-ED7FB22DAFCE}"/>
              </a:ext>
            </a:extLst>
          </p:cNvPr>
          <p:cNvCxnSpPr>
            <a:cxnSpLocks/>
          </p:cNvCxnSpPr>
          <p:nvPr/>
        </p:nvCxnSpPr>
        <p:spPr>
          <a:xfrm>
            <a:off x="2116869" y="3660800"/>
            <a:ext cx="0" cy="205181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E8BEF12F-3090-49C4-9A5A-34F890947A5E}"/>
              </a:ext>
            </a:extLst>
          </p:cNvPr>
          <p:cNvSpPr/>
          <p:nvPr/>
        </p:nvSpPr>
        <p:spPr>
          <a:xfrm>
            <a:off x="5478332" y="4523232"/>
            <a:ext cx="1106432"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2008: New Brunswick files suit</a:t>
            </a:r>
            <a:endParaRPr lang="en-CA" sz="1000" dirty="0">
              <a:solidFill>
                <a:schemeClr val="bg1"/>
              </a:solidFill>
            </a:endParaRPr>
          </a:p>
        </p:txBody>
      </p:sp>
      <p:pic>
        <p:nvPicPr>
          <p:cNvPr id="1032" name="Picture 8" descr="News Releases | viaSport">
            <a:extLst>
              <a:ext uri="{FF2B5EF4-FFF2-40B4-BE49-F238E27FC236}">
                <a16:creationId xmlns:a16="http://schemas.microsoft.com/office/drawing/2014/main" id="{224494A3-2BDD-4C74-BDCE-2716695721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6931" t="11133" r="25771" b="11914"/>
          <a:stretch/>
        </p:blipFill>
        <p:spPr bwMode="auto">
          <a:xfrm>
            <a:off x="646833" y="4411806"/>
            <a:ext cx="869857" cy="8491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NTARIO: 'Three men in a hot tub' trillium logo is about to get scrapped -  GuelphToday.com">
            <a:extLst>
              <a:ext uri="{FF2B5EF4-FFF2-40B4-BE49-F238E27FC236}">
                <a16:creationId xmlns:a16="http://schemas.microsoft.com/office/drawing/2014/main" id="{564375AE-E232-40BA-9243-2B9861036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680" y="5093663"/>
            <a:ext cx="964613" cy="908029"/>
          </a:xfrm>
          <a:prstGeom prst="rect">
            <a:avLst/>
          </a:prstGeom>
          <a:noFill/>
          <a:extLst>
            <a:ext uri="{909E8E84-426E-40DD-AFC4-6F175D3DCCD1}">
              <a14:hiddenFill xmlns:a14="http://schemas.microsoft.com/office/drawing/2010/main">
                <a:solidFill>
                  <a:srgbClr val="FFFFFF"/>
                </a:solidFill>
              </a14:hiddenFill>
            </a:ext>
          </a:extLst>
        </p:spPr>
      </p:pic>
      <p:cxnSp>
        <p:nvCxnSpPr>
          <p:cNvPr id="86" name="Straight Connector 85">
            <a:extLst>
              <a:ext uri="{FF2B5EF4-FFF2-40B4-BE49-F238E27FC236}">
                <a16:creationId xmlns:a16="http://schemas.microsoft.com/office/drawing/2014/main" id="{D31F35D7-55E7-4F10-90EF-7A3DB4E9444E}"/>
              </a:ext>
            </a:extLst>
          </p:cNvPr>
          <p:cNvCxnSpPr>
            <a:cxnSpLocks/>
          </p:cNvCxnSpPr>
          <p:nvPr/>
        </p:nvCxnSpPr>
        <p:spPr>
          <a:xfrm>
            <a:off x="1609938" y="3660800"/>
            <a:ext cx="0" cy="226274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555D339-BE2E-4C7F-9958-3120B04802C6}"/>
              </a:ext>
            </a:extLst>
          </p:cNvPr>
          <p:cNvCxnSpPr>
            <a:cxnSpLocks/>
          </p:cNvCxnSpPr>
          <p:nvPr/>
        </p:nvCxnSpPr>
        <p:spPr>
          <a:xfrm flipH="1">
            <a:off x="607863" y="3695307"/>
            <a:ext cx="14306" cy="157384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1F50C5A-CB1F-4277-B210-B6317935E3F0}"/>
              </a:ext>
            </a:extLst>
          </p:cNvPr>
          <p:cNvCxnSpPr>
            <a:cxnSpLocks/>
          </p:cNvCxnSpPr>
          <p:nvPr/>
        </p:nvCxnSpPr>
        <p:spPr>
          <a:xfrm flipH="1">
            <a:off x="5994078" y="3681875"/>
            <a:ext cx="6508" cy="269202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A85F97BB-5110-4D86-9710-86782DCE96D7}"/>
              </a:ext>
            </a:extLst>
          </p:cNvPr>
          <p:cNvCxnSpPr>
            <a:cxnSpLocks/>
          </p:cNvCxnSpPr>
          <p:nvPr/>
        </p:nvCxnSpPr>
        <p:spPr>
          <a:xfrm flipH="1">
            <a:off x="5478332" y="3609867"/>
            <a:ext cx="19973" cy="1331301"/>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Working at New Brunswick Government | Glassdoor.ca">
            <a:extLst>
              <a:ext uri="{FF2B5EF4-FFF2-40B4-BE49-F238E27FC236}">
                <a16:creationId xmlns:a16="http://schemas.microsoft.com/office/drawing/2014/main" id="{059AE652-B0EE-420C-867F-9DB2F031F76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6602" b="12402"/>
          <a:stretch/>
        </p:blipFill>
        <p:spPr bwMode="auto">
          <a:xfrm>
            <a:off x="5507788" y="3708992"/>
            <a:ext cx="864373" cy="81423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ewfoundland-labrador-government-logo-wrdc-sponsor-300x173 - Newfoundland &amp;  Labrador Laubach Literacy Council">
            <a:extLst>
              <a:ext uri="{FF2B5EF4-FFF2-40B4-BE49-F238E27FC236}">
                <a16:creationId xmlns:a16="http://schemas.microsoft.com/office/drawing/2014/main" id="{551301D2-5A6A-4456-BA86-431697EE8CD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474" r="35618" b="54446"/>
          <a:stretch/>
        </p:blipFill>
        <p:spPr bwMode="auto">
          <a:xfrm>
            <a:off x="6945801" y="3677771"/>
            <a:ext cx="674056" cy="737616"/>
          </a:xfrm>
          <a:prstGeom prst="rect">
            <a:avLst/>
          </a:prstGeom>
          <a:noFill/>
          <a:extLst>
            <a:ext uri="{909E8E84-426E-40DD-AFC4-6F175D3DCCD1}">
              <a14:hiddenFill xmlns:a14="http://schemas.microsoft.com/office/drawing/2010/main">
                <a:solidFill>
                  <a:srgbClr val="FFFFFF"/>
                </a:solidFill>
              </a14:hiddenFill>
            </a:ext>
          </a:extLst>
        </p:spPr>
      </p:pic>
      <p:sp>
        <p:nvSpPr>
          <p:cNvPr id="126" name="Rectangle 125">
            <a:extLst>
              <a:ext uri="{FF2B5EF4-FFF2-40B4-BE49-F238E27FC236}">
                <a16:creationId xmlns:a16="http://schemas.microsoft.com/office/drawing/2014/main" id="{73984914-4718-477C-8D6B-0DE6593887B4}"/>
              </a:ext>
            </a:extLst>
          </p:cNvPr>
          <p:cNvSpPr/>
          <p:nvPr/>
        </p:nvSpPr>
        <p:spPr>
          <a:xfrm>
            <a:off x="5997680" y="5981042"/>
            <a:ext cx="964613"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2009: Ontario</a:t>
            </a:r>
            <a:br>
              <a:rPr lang="en-CA" sz="1000" b="1" dirty="0">
                <a:solidFill>
                  <a:schemeClr val="bg1"/>
                </a:solidFill>
              </a:rPr>
            </a:br>
            <a:r>
              <a:rPr lang="en-CA" sz="1000" b="1" dirty="0">
                <a:solidFill>
                  <a:schemeClr val="bg1"/>
                </a:solidFill>
              </a:rPr>
              <a:t> files suit</a:t>
            </a:r>
            <a:endParaRPr lang="en-CA" sz="1000" dirty="0">
              <a:solidFill>
                <a:schemeClr val="bg1"/>
              </a:solidFill>
            </a:endParaRPr>
          </a:p>
        </p:txBody>
      </p:sp>
      <p:sp>
        <p:nvSpPr>
          <p:cNvPr id="129" name="Rectangle 128">
            <a:extLst>
              <a:ext uri="{FF2B5EF4-FFF2-40B4-BE49-F238E27FC236}">
                <a16:creationId xmlns:a16="http://schemas.microsoft.com/office/drawing/2014/main" id="{E3E6EB7C-852A-4D30-987A-618FEC2A96CE}"/>
              </a:ext>
            </a:extLst>
          </p:cNvPr>
          <p:cNvSpPr/>
          <p:nvPr/>
        </p:nvSpPr>
        <p:spPr>
          <a:xfrm>
            <a:off x="7035456" y="4417471"/>
            <a:ext cx="1203631"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2011: Newfoundland  Labrador files suit</a:t>
            </a:r>
            <a:endParaRPr lang="en-CA" sz="1000" dirty="0">
              <a:solidFill>
                <a:schemeClr val="bg1"/>
              </a:solidFill>
            </a:endParaRPr>
          </a:p>
        </p:txBody>
      </p:sp>
      <p:cxnSp>
        <p:nvCxnSpPr>
          <p:cNvPr id="130" name="Straight Connector 129">
            <a:extLst>
              <a:ext uri="{FF2B5EF4-FFF2-40B4-BE49-F238E27FC236}">
                <a16:creationId xmlns:a16="http://schemas.microsoft.com/office/drawing/2014/main" id="{B4A2F608-FA75-4AE2-AC58-DE1924119FCC}"/>
              </a:ext>
            </a:extLst>
          </p:cNvPr>
          <p:cNvCxnSpPr>
            <a:cxnSpLocks/>
          </p:cNvCxnSpPr>
          <p:nvPr/>
        </p:nvCxnSpPr>
        <p:spPr>
          <a:xfrm>
            <a:off x="7011798" y="3618248"/>
            <a:ext cx="0" cy="1101412"/>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Rectangle 130">
            <a:extLst>
              <a:ext uri="{FF2B5EF4-FFF2-40B4-BE49-F238E27FC236}">
                <a16:creationId xmlns:a16="http://schemas.microsoft.com/office/drawing/2014/main" id="{6F24881E-653C-4D3C-952E-425F8AB2A5C0}"/>
              </a:ext>
            </a:extLst>
          </p:cNvPr>
          <p:cNvSpPr/>
          <p:nvPr/>
        </p:nvSpPr>
        <p:spPr>
          <a:xfrm>
            <a:off x="7544975" y="5823420"/>
            <a:ext cx="2173420" cy="506017"/>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2012: Prince Edward Island, Saskatchewan, Alberta, Manitoba, Quebec file suit</a:t>
            </a:r>
            <a:endParaRPr lang="en-CA" sz="1000" dirty="0">
              <a:solidFill>
                <a:schemeClr val="bg1"/>
              </a:solidFill>
            </a:endParaRPr>
          </a:p>
        </p:txBody>
      </p:sp>
      <p:pic>
        <p:nvPicPr>
          <p:cNvPr id="1040" name="Picture 16" descr="Fleur de lis du drapeau du Québec | Roche, Underarmor logo, Quebec">
            <a:extLst>
              <a:ext uri="{FF2B5EF4-FFF2-40B4-BE49-F238E27FC236}">
                <a16:creationId xmlns:a16="http://schemas.microsoft.com/office/drawing/2014/main" id="{EFDB67CF-0412-470C-8A65-1621D3CA02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9853" y="5042338"/>
            <a:ext cx="534379" cy="7296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rovince Moving To Modernized Logo - DiscoverMooseJaw.com">
            <a:extLst>
              <a:ext uri="{FF2B5EF4-FFF2-40B4-BE49-F238E27FC236}">
                <a16:creationId xmlns:a16="http://schemas.microsoft.com/office/drawing/2014/main" id="{C501E096-C830-40AE-8370-6CBC237660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65" r="56052" b="19291"/>
          <a:stretch/>
        </p:blipFill>
        <p:spPr bwMode="auto">
          <a:xfrm>
            <a:off x="8217942" y="4991906"/>
            <a:ext cx="652660" cy="7510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rovincial shield">
            <a:extLst>
              <a:ext uri="{FF2B5EF4-FFF2-40B4-BE49-F238E27FC236}">
                <a16:creationId xmlns:a16="http://schemas.microsoft.com/office/drawing/2014/main" id="{1B67BB1D-1E6A-4545-9CFE-ACCD2355BD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48958" y="5072914"/>
            <a:ext cx="588103" cy="724775"/>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2" descr="Manitoba Health Insurance | Insurdinary">
            <a:extLst>
              <a:ext uri="{FF2B5EF4-FFF2-40B4-BE49-F238E27FC236}">
                <a16:creationId xmlns:a16="http://schemas.microsoft.com/office/drawing/2014/main" id="{6D12E43F-8CA3-4693-80FB-E24C8528F8C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6303" t="32806" r="2927" b="30629"/>
          <a:stretch/>
        </p:blipFill>
        <p:spPr bwMode="auto">
          <a:xfrm>
            <a:off x="9666323" y="5011328"/>
            <a:ext cx="1172335" cy="78362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flag">
            <a:extLst>
              <a:ext uri="{FF2B5EF4-FFF2-40B4-BE49-F238E27FC236}">
                <a16:creationId xmlns:a16="http://schemas.microsoft.com/office/drawing/2014/main" id="{F96E3194-4EDF-4350-B8FE-9C982699089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6931" t="39074" r="16879" b="10777"/>
          <a:stretch/>
        </p:blipFill>
        <p:spPr bwMode="auto">
          <a:xfrm>
            <a:off x="9795780" y="5845648"/>
            <a:ext cx="1010593" cy="443458"/>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134">
            <a:extLst>
              <a:ext uri="{FF2B5EF4-FFF2-40B4-BE49-F238E27FC236}">
                <a16:creationId xmlns:a16="http://schemas.microsoft.com/office/drawing/2014/main" id="{E1C28866-6FEB-42A1-ABD9-72AF393DB84B}"/>
              </a:ext>
            </a:extLst>
          </p:cNvPr>
          <p:cNvSpPr txBox="1"/>
          <p:nvPr/>
        </p:nvSpPr>
        <p:spPr>
          <a:xfrm>
            <a:off x="10796887" y="2870581"/>
            <a:ext cx="1354816" cy="1226758"/>
          </a:xfrm>
          <a:prstGeom prst="octagon">
            <a:avLst/>
          </a:prstGeom>
          <a:solidFill>
            <a:srgbClr val="FF0000"/>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wrap="square" lIns="0" tIns="0" rIns="0" bIns="0" rtlCol="0">
            <a:noAutofit/>
          </a:bodyPr>
          <a:lstStyle/>
          <a:p>
            <a:pPr algn="ctr">
              <a:lnSpc>
                <a:spcPct val="90000"/>
              </a:lnSpc>
              <a:spcBef>
                <a:spcPts val="1200"/>
              </a:spcBef>
            </a:pPr>
            <a:r>
              <a:rPr lang="en-CA" sz="3000" b="1" dirty="0">
                <a:solidFill>
                  <a:schemeClr val="bg1"/>
                </a:solidFill>
              </a:rPr>
              <a:t>STOP</a:t>
            </a:r>
            <a:br>
              <a:rPr lang="en-CA" sz="3000" b="1" dirty="0">
                <a:solidFill>
                  <a:schemeClr val="bg1"/>
                </a:solidFill>
              </a:rPr>
            </a:br>
            <a:r>
              <a:rPr lang="en-CA" sz="1200" b="1" dirty="0">
                <a:solidFill>
                  <a:schemeClr val="bg1"/>
                </a:solidFill>
              </a:rPr>
              <a:t>March 2019</a:t>
            </a:r>
          </a:p>
          <a:p>
            <a:pPr algn="ctr">
              <a:lnSpc>
                <a:spcPct val="90000"/>
              </a:lnSpc>
            </a:pPr>
            <a:r>
              <a:rPr lang="en-CA" sz="800" b="1" dirty="0">
                <a:solidFill>
                  <a:schemeClr val="bg1"/>
                </a:solidFill>
              </a:rPr>
              <a:t>Insolvency protection granted and all litigation stayed. </a:t>
            </a:r>
          </a:p>
        </p:txBody>
      </p:sp>
      <p:cxnSp>
        <p:nvCxnSpPr>
          <p:cNvPr id="140" name="Straight Connector 139">
            <a:extLst>
              <a:ext uri="{FF2B5EF4-FFF2-40B4-BE49-F238E27FC236}">
                <a16:creationId xmlns:a16="http://schemas.microsoft.com/office/drawing/2014/main" id="{BC9BE67D-C855-4FB9-A11B-23BFAD747DCB}"/>
              </a:ext>
            </a:extLst>
          </p:cNvPr>
          <p:cNvCxnSpPr>
            <a:cxnSpLocks/>
          </p:cNvCxnSpPr>
          <p:nvPr/>
        </p:nvCxnSpPr>
        <p:spPr>
          <a:xfrm>
            <a:off x="2945787" y="2146771"/>
            <a:ext cx="0" cy="1200407"/>
          </a:xfrm>
          <a:prstGeom prst="line">
            <a:avLst/>
          </a:prstGeom>
        </p:spPr>
        <p:style>
          <a:lnRef idx="1">
            <a:schemeClr val="accent1"/>
          </a:lnRef>
          <a:fillRef idx="0">
            <a:schemeClr val="accent1"/>
          </a:fillRef>
          <a:effectRef idx="0">
            <a:schemeClr val="accent1"/>
          </a:effectRef>
          <a:fontRef idx="minor">
            <a:schemeClr val="tx1"/>
          </a:fontRef>
        </p:style>
      </p:cxnSp>
      <p:sp>
        <p:nvSpPr>
          <p:cNvPr id="141" name="Rectangle 140">
            <a:extLst>
              <a:ext uri="{FF2B5EF4-FFF2-40B4-BE49-F238E27FC236}">
                <a16:creationId xmlns:a16="http://schemas.microsoft.com/office/drawing/2014/main" id="{79B97763-1BB7-4A2E-9F72-5C276BFCFE8E}"/>
              </a:ext>
            </a:extLst>
          </p:cNvPr>
          <p:cNvSpPr/>
          <p:nvPr/>
        </p:nvSpPr>
        <p:spPr>
          <a:xfrm>
            <a:off x="2945787" y="1575013"/>
            <a:ext cx="1483414" cy="531659"/>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nSpc>
                <a:spcPct val="80000"/>
              </a:lnSpc>
            </a:pPr>
            <a:r>
              <a:rPr lang="en-CA" sz="1000" b="1" dirty="0">
                <a:solidFill>
                  <a:schemeClr val="bg1"/>
                </a:solidFill>
              </a:rPr>
              <a:t>May 2003 Knights ‘light’ cigarette class action filed</a:t>
            </a:r>
          </a:p>
        </p:txBody>
      </p:sp>
      <p:pic>
        <p:nvPicPr>
          <p:cNvPr id="1058" name="Picture 34" descr="Government of Nova Scotia">
            <a:extLst>
              <a:ext uri="{FF2B5EF4-FFF2-40B4-BE49-F238E27FC236}">
                <a16:creationId xmlns:a16="http://schemas.microsoft.com/office/drawing/2014/main" id="{84ECDB18-E127-4FED-9886-1B97FBF22365}"/>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4028" t="9075" r="35140" b="62991"/>
          <a:stretch/>
        </p:blipFill>
        <p:spPr bwMode="auto">
          <a:xfrm>
            <a:off x="8506313" y="3678706"/>
            <a:ext cx="683554" cy="254062"/>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39EC8BD5-C5CE-4833-B738-F2ABFF69DFD1}"/>
              </a:ext>
            </a:extLst>
          </p:cNvPr>
          <p:cNvSpPr/>
          <p:nvPr/>
        </p:nvSpPr>
        <p:spPr>
          <a:xfrm>
            <a:off x="8504581" y="3977193"/>
            <a:ext cx="1203631" cy="392856"/>
          </a:xfrm>
          <a:prstGeom prst="rect">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r>
              <a:rPr lang="en-CA" sz="1000" b="1" dirty="0">
                <a:solidFill>
                  <a:schemeClr val="bg1"/>
                </a:solidFill>
              </a:rPr>
              <a:t>2015: Nova Scotia files suit</a:t>
            </a:r>
            <a:endParaRPr lang="en-CA" sz="1000" dirty="0">
              <a:solidFill>
                <a:schemeClr val="bg1"/>
              </a:solidFill>
            </a:endParaRPr>
          </a:p>
        </p:txBody>
      </p:sp>
      <p:cxnSp>
        <p:nvCxnSpPr>
          <p:cNvPr id="144" name="Straight Connector 143">
            <a:extLst>
              <a:ext uri="{FF2B5EF4-FFF2-40B4-BE49-F238E27FC236}">
                <a16:creationId xmlns:a16="http://schemas.microsoft.com/office/drawing/2014/main" id="{4964E7F1-A0F8-43D7-95DC-66F813297782}"/>
              </a:ext>
            </a:extLst>
          </p:cNvPr>
          <p:cNvCxnSpPr>
            <a:cxnSpLocks/>
          </p:cNvCxnSpPr>
          <p:nvPr/>
        </p:nvCxnSpPr>
        <p:spPr>
          <a:xfrm>
            <a:off x="8479040" y="3618248"/>
            <a:ext cx="5432" cy="79355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4BBD5841-A9C7-4E73-9938-C617857ACBB0}"/>
              </a:ext>
            </a:extLst>
          </p:cNvPr>
          <p:cNvSpPr txBox="1"/>
          <p:nvPr/>
        </p:nvSpPr>
        <p:spPr>
          <a:xfrm>
            <a:off x="819002" y="2577640"/>
            <a:ext cx="1171401" cy="341632"/>
          </a:xfrm>
          <a:prstGeom prst="rect">
            <a:avLst/>
          </a:prstGeom>
          <a:solidFill>
            <a:schemeClr val="tx1"/>
          </a:solidFill>
        </p:spPr>
        <p:txBody>
          <a:bodyPr wrap="square" rtlCol="0">
            <a:spAutoFit/>
          </a:bodyPr>
          <a:lstStyle/>
          <a:p>
            <a:pPr>
              <a:lnSpc>
                <a:spcPct val="80000"/>
              </a:lnSpc>
            </a:pPr>
            <a:r>
              <a:rPr lang="en-CA" sz="1000" b="1" dirty="0">
                <a:solidFill>
                  <a:schemeClr val="bg1"/>
                </a:solidFill>
              </a:rPr>
              <a:t>JY </a:t>
            </a:r>
            <a:r>
              <a:rPr lang="en-CA" sz="1000" b="1" dirty="0" err="1">
                <a:solidFill>
                  <a:schemeClr val="bg1"/>
                </a:solidFill>
              </a:rPr>
              <a:t>Blais</a:t>
            </a:r>
            <a:r>
              <a:rPr lang="en-CA" sz="1000" b="1" dirty="0">
                <a:solidFill>
                  <a:schemeClr val="bg1"/>
                </a:solidFill>
              </a:rPr>
              <a:t> suit filed </a:t>
            </a:r>
            <a:br>
              <a:rPr lang="en-CA" sz="1000" b="1" dirty="0">
                <a:solidFill>
                  <a:schemeClr val="bg1"/>
                </a:solidFill>
              </a:rPr>
            </a:br>
            <a:r>
              <a:rPr lang="en-CA" sz="1000" b="1" dirty="0">
                <a:solidFill>
                  <a:schemeClr val="bg1"/>
                </a:solidFill>
              </a:rPr>
              <a:t>Nov 18, 1998</a:t>
            </a:r>
          </a:p>
        </p:txBody>
      </p:sp>
      <p:sp>
        <p:nvSpPr>
          <p:cNvPr id="3" name="Rectangle 2">
            <a:extLst>
              <a:ext uri="{FF2B5EF4-FFF2-40B4-BE49-F238E27FC236}">
                <a16:creationId xmlns:a16="http://schemas.microsoft.com/office/drawing/2014/main" id="{3E48978D-11EE-E0B2-8BDF-944A2520EDB3}"/>
              </a:ext>
            </a:extLst>
          </p:cNvPr>
          <p:cNvSpPr/>
          <p:nvPr/>
        </p:nvSpPr>
        <p:spPr>
          <a:xfrm>
            <a:off x="77291" y="3083400"/>
            <a:ext cx="873937" cy="25515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nSpc>
                <a:spcPct val="80000"/>
              </a:lnSpc>
            </a:pPr>
            <a:r>
              <a:rPr lang="en-CA" sz="1000" b="1" dirty="0">
                <a:solidFill>
                  <a:schemeClr val="bg1"/>
                </a:solidFill>
              </a:rPr>
              <a:t>January 1995: Caputo filed</a:t>
            </a:r>
          </a:p>
        </p:txBody>
      </p:sp>
      <p:sp>
        <p:nvSpPr>
          <p:cNvPr id="8" name="Rectangle 7">
            <a:extLst>
              <a:ext uri="{FF2B5EF4-FFF2-40B4-BE49-F238E27FC236}">
                <a16:creationId xmlns:a16="http://schemas.microsoft.com/office/drawing/2014/main" id="{72920098-3869-99BB-9AC0-2F78FA147A79}"/>
              </a:ext>
            </a:extLst>
          </p:cNvPr>
          <p:cNvSpPr/>
          <p:nvPr/>
        </p:nvSpPr>
        <p:spPr>
          <a:xfrm>
            <a:off x="3370289" y="3078886"/>
            <a:ext cx="1182519" cy="28556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nSpc>
                <a:spcPct val="80000"/>
              </a:lnSpc>
            </a:pPr>
            <a:r>
              <a:rPr lang="en-CA" sz="1000" b="1" dirty="0">
                <a:solidFill>
                  <a:schemeClr val="bg1"/>
                </a:solidFill>
              </a:rPr>
              <a:t>Feb 2004: Caputo disallowed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68982B-9F1C-A9A4-0FF9-88429D7CDF80}"/>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AC8E7E5-EC55-22D3-7A96-1A24326CA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45A983E6-280E-DA71-CA70-351C92D77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9B74EBF6-4BD5-5D32-B69D-557005B2D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868479D1-5ABB-1DD8-55BD-96BF325FA78C}"/>
              </a:ext>
            </a:extLst>
          </p:cNvPr>
          <p:cNvPicPr>
            <a:picLocks noChangeAspect="1" noChangeArrowheads="1"/>
          </p:cNvPicPr>
          <p:nvPr/>
        </p:nvPicPr>
        <p:blipFill>
          <a:blip r:embed="rId3" cstate="print"/>
          <a:srcRect/>
          <a:stretch>
            <a:fillRect/>
          </a:stretch>
        </p:blipFill>
        <p:spPr bwMode="auto">
          <a:xfrm>
            <a:off x="3080399" y="0"/>
            <a:ext cx="9207010" cy="6859222"/>
          </a:xfrm>
          <a:prstGeom prst="rect">
            <a:avLst/>
          </a:prstGeom>
          <a:noFill/>
          <a:ln w="9525">
            <a:noFill/>
            <a:miter lim="800000"/>
            <a:headEnd/>
            <a:tailEnd/>
          </a:ln>
        </p:spPr>
      </p:pic>
      <p:sp>
        <p:nvSpPr>
          <p:cNvPr id="19" name="Rectangle 18">
            <a:extLst>
              <a:ext uri="{FF2B5EF4-FFF2-40B4-BE49-F238E27FC236}">
                <a16:creationId xmlns:a16="http://schemas.microsoft.com/office/drawing/2014/main" id="{78CEC829-456D-A81D-B68F-FA371A820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33B2926F-441A-DCE8-6DCC-7DB4F7E7BF1D}"/>
              </a:ext>
            </a:extLst>
          </p:cNvPr>
          <p:cNvSpPr>
            <a:spLocks noGrp="1"/>
          </p:cNvSpPr>
          <p:nvPr>
            <p:ph type="title"/>
          </p:nvPr>
        </p:nvSpPr>
        <p:spPr>
          <a:xfrm>
            <a:off x="196770" y="277792"/>
            <a:ext cx="2673753" cy="2102442"/>
          </a:xfrm>
          <a:solidFill>
            <a:schemeClr val="bg1"/>
          </a:solidFill>
        </p:spPr>
        <p:txBody>
          <a:bodyPr vert="horz" lIns="91440" tIns="45720" rIns="91440" bIns="45720" rtlCol="0" anchor="b">
            <a:normAutofit/>
          </a:bodyPr>
          <a:lstStyle/>
          <a:p>
            <a:r>
              <a:rPr lang="en-US" sz="2800" dirty="0">
                <a:solidFill>
                  <a:schemeClr val="tx1"/>
                </a:solidFill>
              </a:rPr>
              <a:t>Quebec: </a:t>
            </a:r>
            <a:r>
              <a:rPr lang="en-US" sz="2200" dirty="0">
                <a:solidFill>
                  <a:schemeClr val="tx1"/>
                </a:solidFill>
              </a:rPr>
              <a:t>Conditions for tobacco class action uniquely in place. </a:t>
            </a:r>
          </a:p>
        </p:txBody>
      </p:sp>
      <p:sp>
        <p:nvSpPr>
          <p:cNvPr id="21" name="Rectangle 20">
            <a:extLst>
              <a:ext uri="{FF2B5EF4-FFF2-40B4-BE49-F238E27FC236}">
                <a16:creationId xmlns:a16="http://schemas.microsoft.com/office/drawing/2014/main" id="{7CB25A91-157F-733E-AFC3-F661C5440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DF76ECA-D2FD-49BC-5FED-0512DC61E665}"/>
              </a:ext>
            </a:extLst>
          </p:cNvPr>
          <p:cNvSpPr>
            <a:spLocks noGrp="1"/>
          </p:cNvSpPr>
          <p:nvPr>
            <p:ph sz="half" idx="1"/>
          </p:nvPr>
        </p:nvSpPr>
        <p:spPr>
          <a:xfrm>
            <a:off x="196770" y="2543302"/>
            <a:ext cx="2673752" cy="4592490"/>
          </a:xfrm>
        </p:spPr>
        <p:txBody>
          <a:bodyPr vert="horz" lIns="91440" tIns="45720" rIns="91440" bIns="45720" rtlCol="0" anchor="t">
            <a:normAutofit fontScale="62500" lnSpcReduction="20000"/>
          </a:bodyPr>
          <a:lstStyle/>
          <a:p>
            <a:r>
              <a:rPr lang="en-CA" sz="2600" dirty="0"/>
              <a:t>Civil law culture</a:t>
            </a:r>
          </a:p>
          <a:p>
            <a:r>
              <a:rPr lang="en-CA" sz="2600" dirty="0"/>
              <a:t>Contingency fees permitted</a:t>
            </a:r>
          </a:p>
          <a:p>
            <a:r>
              <a:rPr lang="en-CA" sz="2600" dirty="0"/>
              <a:t>Class actions well-established, authorization easier</a:t>
            </a:r>
          </a:p>
          <a:p>
            <a:r>
              <a:rPr lang="en-CA" sz="2600" dirty="0"/>
              <a:t>Fonds </a:t>
            </a:r>
            <a:r>
              <a:rPr lang="en-CA" sz="2600" dirty="0" err="1"/>
              <a:t>d’aide</a:t>
            </a:r>
            <a:r>
              <a:rPr lang="en-CA" sz="2600" dirty="0"/>
              <a:t> provides financial support to class actions in public interest</a:t>
            </a:r>
          </a:p>
          <a:p>
            <a:r>
              <a:rPr lang="en-CA" sz="2600" dirty="0"/>
              <a:t> 2009 Tobacco-related Damages and Health Care Costs Recovery Act </a:t>
            </a:r>
          </a:p>
          <a:p>
            <a:pPr lvl="1"/>
            <a:r>
              <a:rPr lang="en-CA" dirty="0"/>
              <a:t>permits statistical (epidemiological) proof</a:t>
            </a:r>
          </a:p>
          <a:p>
            <a:pPr lvl="1"/>
            <a:r>
              <a:rPr lang="en-CA" dirty="0"/>
              <a:t>removes time limits on claims</a:t>
            </a:r>
          </a:p>
          <a:p>
            <a:r>
              <a:rPr lang="en-CA" sz="2600" dirty="0"/>
              <a:t>Law firms willing to take the risk</a:t>
            </a:r>
            <a:endParaRPr lang="en-US" sz="2600" dirty="0"/>
          </a:p>
        </p:txBody>
      </p:sp>
      <p:pic>
        <p:nvPicPr>
          <p:cNvPr id="5" name="Picture 4">
            <a:extLst>
              <a:ext uri="{FF2B5EF4-FFF2-40B4-BE49-F238E27FC236}">
                <a16:creationId xmlns:a16="http://schemas.microsoft.com/office/drawing/2014/main" id="{E33DB75C-FF50-5ECA-8FE8-917FA044FF9A}"/>
              </a:ext>
            </a:extLst>
          </p:cNvPr>
          <p:cNvPicPr>
            <a:picLocks noChangeAspect="1" noChangeArrowheads="1"/>
          </p:cNvPicPr>
          <p:nvPr/>
        </p:nvPicPr>
        <p:blipFill>
          <a:blip r:embed="rId4" cstate="print"/>
          <a:srcRect/>
          <a:stretch>
            <a:fillRect/>
          </a:stretch>
        </p:blipFill>
        <p:spPr bwMode="auto">
          <a:xfrm>
            <a:off x="13102898" y="620688"/>
            <a:ext cx="4025132" cy="2370825"/>
          </a:xfrm>
          <a:prstGeom prst="rect">
            <a:avLst/>
          </a:prstGeom>
          <a:noFill/>
          <a:ln w="9525">
            <a:noFill/>
            <a:miter lim="800000"/>
            <a:headEnd/>
            <a:tailEnd/>
          </a:ln>
        </p:spPr>
      </p:pic>
      <p:pic>
        <p:nvPicPr>
          <p:cNvPr id="6" name="Picture 5">
            <a:extLst>
              <a:ext uri="{FF2B5EF4-FFF2-40B4-BE49-F238E27FC236}">
                <a16:creationId xmlns:a16="http://schemas.microsoft.com/office/drawing/2014/main" id="{45A61EA7-4853-AB12-8A67-32C410D90C81}"/>
              </a:ext>
            </a:extLst>
          </p:cNvPr>
          <p:cNvPicPr>
            <a:picLocks noChangeAspect="1" noChangeArrowheads="1"/>
          </p:cNvPicPr>
          <p:nvPr/>
        </p:nvPicPr>
        <p:blipFill>
          <a:blip r:embed="rId5" cstate="print"/>
          <a:srcRect/>
          <a:stretch>
            <a:fillRect/>
          </a:stretch>
        </p:blipFill>
        <p:spPr bwMode="auto">
          <a:xfrm>
            <a:off x="13822978" y="1916832"/>
            <a:ext cx="4009533" cy="2187339"/>
          </a:xfrm>
          <a:prstGeom prst="rect">
            <a:avLst/>
          </a:prstGeom>
          <a:noFill/>
          <a:ln w="9525">
            <a:noFill/>
            <a:miter lim="800000"/>
            <a:headEnd/>
            <a:tailEnd/>
          </a:ln>
        </p:spPr>
      </p:pic>
      <p:pic>
        <p:nvPicPr>
          <p:cNvPr id="7" name="Picture 2">
            <a:extLst>
              <a:ext uri="{FF2B5EF4-FFF2-40B4-BE49-F238E27FC236}">
                <a16:creationId xmlns:a16="http://schemas.microsoft.com/office/drawing/2014/main" id="{DCD748A6-12BF-B903-C27D-342EBABFE53C}"/>
              </a:ext>
            </a:extLst>
          </p:cNvPr>
          <p:cNvPicPr>
            <a:picLocks noChangeAspect="1" noChangeArrowheads="1"/>
          </p:cNvPicPr>
          <p:nvPr/>
        </p:nvPicPr>
        <p:blipFill>
          <a:blip r:embed="rId6" cstate="print"/>
          <a:srcRect/>
          <a:stretch>
            <a:fillRect/>
          </a:stretch>
        </p:blipFill>
        <p:spPr bwMode="auto">
          <a:xfrm>
            <a:off x="13318922" y="3429000"/>
            <a:ext cx="3996580" cy="2308460"/>
          </a:xfrm>
          <a:prstGeom prst="rect">
            <a:avLst/>
          </a:prstGeom>
          <a:noFill/>
          <a:ln w="9525">
            <a:noFill/>
            <a:miter lim="800000"/>
            <a:headEnd/>
            <a:tailEnd/>
          </a:ln>
        </p:spPr>
      </p:pic>
      <p:sp>
        <p:nvSpPr>
          <p:cNvPr id="11" name="TextBox 10">
            <a:extLst>
              <a:ext uri="{FF2B5EF4-FFF2-40B4-BE49-F238E27FC236}">
                <a16:creationId xmlns:a16="http://schemas.microsoft.com/office/drawing/2014/main" id="{0A50FE01-8B3C-45B4-E81F-2E8AF66BF9E3}"/>
              </a:ext>
            </a:extLst>
          </p:cNvPr>
          <p:cNvSpPr txBox="1"/>
          <p:nvPr/>
        </p:nvSpPr>
        <p:spPr>
          <a:xfrm>
            <a:off x="3138773" y="4869161"/>
            <a:ext cx="1656184" cy="646331"/>
          </a:xfrm>
          <a:prstGeom prst="rect">
            <a:avLst/>
          </a:prstGeom>
          <a:noFill/>
        </p:spPr>
        <p:txBody>
          <a:bodyPr wrap="square" rtlCol="0">
            <a:spAutoFit/>
          </a:bodyPr>
          <a:lstStyle/>
          <a:p>
            <a:pPr algn="ctr"/>
            <a:r>
              <a:rPr lang="en-CA" b="1" dirty="0">
                <a:solidFill>
                  <a:schemeClr val="bg1"/>
                </a:solidFill>
              </a:rPr>
              <a:t>André </a:t>
            </a:r>
            <a:r>
              <a:rPr lang="en-CA" b="1" dirty="0" err="1">
                <a:solidFill>
                  <a:schemeClr val="bg1"/>
                </a:solidFill>
              </a:rPr>
              <a:t>Lespérance</a:t>
            </a:r>
            <a:endParaRPr lang="en-CA" b="1" dirty="0">
              <a:solidFill>
                <a:schemeClr val="bg1"/>
              </a:solidFill>
            </a:endParaRPr>
          </a:p>
        </p:txBody>
      </p:sp>
      <p:sp>
        <p:nvSpPr>
          <p:cNvPr id="12" name="TextBox 11">
            <a:extLst>
              <a:ext uri="{FF2B5EF4-FFF2-40B4-BE49-F238E27FC236}">
                <a16:creationId xmlns:a16="http://schemas.microsoft.com/office/drawing/2014/main" id="{A32F3EA2-1778-9A17-60D7-3FACA87D96A7}"/>
              </a:ext>
            </a:extLst>
          </p:cNvPr>
          <p:cNvSpPr txBox="1"/>
          <p:nvPr/>
        </p:nvSpPr>
        <p:spPr>
          <a:xfrm>
            <a:off x="4362909" y="4409728"/>
            <a:ext cx="1656184" cy="369332"/>
          </a:xfrm>
          <a:prstGeom prst="rect">
            <a:avLst/>
          </a:prstGeom>
          <a:noFill/>
        </p:spPr>
        <p:txBody>
          <a:bodyPr wrap="square" rtlCol="0">
            <a:spAutoFit/>
          </a:bodyPr>
          <a:lstStyle/>
          <a:p>
            <a:pPr algn="ctr"/>
            <a:r>
              <a:rPr lang="en-CA" b="1" dirty="0">
                <a:solidFill>
                  <a:schemeClr val="bg1"/>
                </a:solidFill>
              </a:rPr>
              <a:t>Pierre </a:t>
            </a:r>
            <a:r>
              <a:rPr lang="en-CA" b="1" dirty="0" err="1">
                <a:solidFill>
                  <a:schemeClr val="bg1"/>
                </a:solidFill>
              </a:rPr>
              <a:t>Boivin</a:t>
            </a:r>
            <a:endParaRPr lang="en-CA" b="1" dirty="0">
              <a:solidFill>
                <a:schemeClr val="bg1"/>
              </a:solidFill>
            </a:endParaRPr>
          </a:p>
        </p:txBody>
      </p:sp>
      <p:sp>
        <p:nvSpPr>
          <p:cNvPr id="14" name="TextBox 13">
            <a:extLst>
              <a:ext uri="{FF2B5EF4-FFF2-40B4-BE49-F238E27FC236}">
                <a16:creationId xmlns:a16="http://schemas.microsoft.com/office/drawing/2014/main" id="{30F6806F-A0AE-F6B6-8429-1343FE92F790}"/>
              </a:ext>
            </a:extLst>
          </p:cNvPr>
          <p:cNvSpPr txBox="1"/>
          <p:nvPr/>
        </p:nvSpPr>
        <p:spPr>
          <a:xfrm>
            <a:off x="5587045" y="5085185"/>
            <a:ext cx="1656184" cy="646331"/>
          </a:xfrm>
          <a:prstGeom prst="rect">
            <a:avLst/>
          </a:prstGeom>
          <a:noFill/>
        </p:spPr>
        <p:txBody>
          <a:bodyPr wrap="square" rtlCol="0">
            <a:spAutoFit/>
          </a:bodyPr>
          <a:lstStyle/>
          <a:p>
            <a:pPr algn="ctr"/>
            <a:r>
              <a:rPr lang="en-CA" b="1" dirty="0">
                <a:solidFill>
                  <a:schemeClr val="bg1"/>
                </a:solidFill>
              </a:rPr>
              <a:t>Marc </a:t>
            </a:r>
            <a:r>
              <a:rPr lang="en-CA" b="1" dirty="0" err="1">
                <a:solidFill>
                  <a:schemeClr val="bg1"/>
                </a:solidFill>
              </a:rPr>
              <a:t>Beauchemin</a:t>
            </a:r>
            <a:endParaRPr lang="en-CA" b="1" dirty="0">
              <a:solidFill>
                <a:schemeClr val="bg1"/>
              </a:solidFill>
            </a:endParaRPr>
          </a:p>
        </p:txBody>
      </p:sp>
      <p:sp>
        <p:nvSpPr>
          <p:cNvPr id="16" name="TextBox 15">
            <a:extLst>
              <a:ext uri="{FF2B5EF4-FFF2-40B4-BE49-F238E27FC236}">
                <a16:creationId xmlns:a16="http://schemas.microsoft.com/office/drawing/2014/main" id="{9822EBA5-CA76-4400-BEA9-0E276F4545C5}"/>
              </a:ext>
            </a:extLst>
          </p:cNvPr>
          <p:cNvSpPr txBox="1"/>
          <p:nvPr/>
        </p:nvSpPr>
        <p:spPr>
          <a:xfrm>
            <a:off x="6451141" y="4437113"/>
            <a:ext cx="1656184" cy="646331"/>
          </a:xfrm>
          <a:prstGeom prst="rect">
            <a:avLst/>
          </a:prstGeom>
          <a:noFill/>
        </p:spPr>
        <p:txBody>
          <a:bodyPr wrap="square" rtlCol="0">
            <a:spAutoFit/>
          </a:bodyPr>
          <a:lstStyle/>
          <a:p>
            <a:pPr algn="ctr"/>
            <a:r>
              <a:rPr lang="en-CA" b="1" dirty="0">
                <a:solidFill>
                  <a:schemeClr val="bg1"/>
                </a:solidFill>
              </a:rPr>
              <a:t>Gabrielle </a:t>
            </a:r>
            <a:r>
              <a:rPr lang="en-CA" b="1" dirty="0" err="1">
                <a:solidFill>
                  <a:schemeClr val="bg1"/>
                </a:solidFill>
              </a:rPr>
              <a:t>Gagné</a:t>
            </a:r>
            <a:endParaRPr lang="en-CA" b="1" dirty="0">
              <a:solidFill>
                <a:schemeClr val="bg1"/>
              </a:solidFill>
            </a:endParaRPr>
          </a:p>
        </p:txBody>
      </p:sp>
      <p:sp>
        <p:nvSpPr>
          <p:cNvPr id="18" name="TextBox 17">
            <a:extLst>
              <a:ext uri="{FF2B5EF4-FFF2-40B4-BE49-F238E27FC236}">
                <a16:creationId xmlns:a16="http://schemas.microsoft.com/office/drawing/2014/main" id="{0E2D2EE1-91D2-5147-E4D3-9B5622859FEC}"/>
              </a:ext>
            </a:extLst>
          </p:cNvPr>
          <p:cNvSpPr txBox="1"/>
          <p:nvPr/>
        </p:nvSpPr>
        <p:spPr>
          <a:xfrm>
            <a:off x="8035317" y="5085184"/>
            <a:ext cx="1656184" cy="369332"/>
          </a:xfrm>
          <a:prstGeom prst="rect">
            <a:avLst/>
          </a:prstGeom>
          <a:noFill/>
        </p:spPr>
        <p:txBody>
          <a:bodyPr wrap="square" rtlCol="0">
            <a:spAutoFit/>
          </a:bodyPr>
          <a:lstStyle/>
          <a:p>
            <a:pPr algn="ctr"/>
            <a:r>
              <a:rPr lang="en-CA" b="1" dirty="0">
                <a:solidFill>
                  <a:schemeClr val="bg1"/>
                </a:solidFill>
              </a:rPr>
              <a:t>Philippe </a:t>
            </a:r>
            <a:r>
              <a:rPr lang="en-CA" b="1" dirty="0" err="1">
                <a:solidFill>
                  <a:schemeClr val="bg1"/>
                </a:solidFill>
              </a:rPr>
              <a:t>Trudel</a:t>
            </a:r>
            <a:endParaRPr lang="en-CA" b="1" dirty="0">
              <a:solidFill>
                <a:schemeClr val="bg1"/>
              </a:solidFill>
            </a:endParaRPr>
          </a:p>
        </p:txBody>
      </p:sp>
      <p:sp>
        <p:nvSpPr>
          <p:cNvPr id="20" name="TextBox 19">
            <a:extLst>
              <a:ext uri="{FF2B5EF4-FFF2-40B4-BE49-F238E27FC236}">
                <a16:creationId xmlns:a16="http://schemas.microsoft.com/office/drawing/2014/main" id="{D77C881A-64BD-5990-742F-24A2F4ADAC0A}"/>
              </a:ext>
            </a:extLst>
          </p:cNvPr>
          <p:cNvSpPr txBox="1"/>
          <p:nvPr/>
        </p:nvSpPr>
        <p:spPr>
          <a:xfrm>
            <a:off x="8827405" y="4365105"/>
            <a:ext cx="1656184" cy="646331"/>
          </a:xfrm>
          <a:prstGeom prst="rect">
            <a:avLst/>
          </a:prstGeom>
          <a:noFill/>
        </p:spPr>
        <p:txBody>
          <a:bodyPr wrap="square" rtlCol="0">
            <a:spAutoFit/>
          </a:bodyPr>
          <a:lstStyle/>
          <a:p>
            <a:pPr algn="ctr"/>
            <a:r>
              <a:rPr lang="en-CA" b="1" dirty="0">
                <a:solidFill>
                  <a:schemeClr val="bg1"/>
                </a:solidFill>
              </a:rPr>
              <a:t>Bruce </a:t>
            </a:r>
            <a:br>
              <a:rPr lang="en-CA" b="1" dirty="0">
                <a:solidFill>
                  <a:schemeClr val="bg1"/>
                </a:solidFill>
              </a:rPr>
            </a:br>
            <a:r>
              <a:rPr lang="en-CA" b="1" dirty="0">
                <a:solidFill>
                  <a:schemeClr val="bg1"/>
                </a:solidFill>
              </a:rPr>
              <a:t>Johnston</a:t>
            </a:r>
          </a:p>
        </p:txBody>
      </p:sp>
      <p:sp>
        <p:nvSpPr>
          <p:cNvPr id="22" name="TextBox 21">
            <a:extLst>
              <a:ext uri="{FF2B5EF4-FFF2-40B4-BE49-F238E27FC236}">
                <a16:creationId xmlns:a16="http://schemas.microsoft.com/office/drawing/2014/main" id="{469E9859-0301-726C-0CA5-603BB82F0F4C}"/>
              </a:ext>
            </a:extLst>
          </p:cNvPr>
          <p:cNvSpPr txBox="1"/>
          <p:nvPr/>
        </p:nvSpPr>
        <p:spPr>
          <a:xfrm>
            <a:off x="10447077" y="4869161"/>
            <a:ext cx="1656184" cy="646331"/>
          </a:xfrm>
          <a:prstGeom prst="rect">
            <a:avLst/>
          </a:prstGeom>
          <a:noFill/>
        </p:spPr>
        <p:txBody>
          <a:bodyPr wrap="square" rtlCol="0">
            <a:spAutoFit/>
          </a:bodyPr>
          <a:lstStyle/>
          <a:p>
            <a:pPr algn="ctr"/>
            <a:r>
              <a:rPr lang="en-CA" b="1" dirty="0">
                <a:solidFill>
                  <a:schemeClr val="bg1"/>
                </a:solidFill>
              </a:rPr>
              <a:t>Michel</a:t>
            </a:r>
            <a:br>
              <a:rPr lang="en-CA" b="1" dirty="0">
                <a:solidFill>
                  <a:schemeClr val="bg1"/>
                </a:solidFill>
              </a:rPr>
            </a:br>
            <a:r>
              <a:rPr lang="en-CA" b="1" dirty="0" err="1">
                <a:solidFill>
                  <a:schemeClr val="bg1"/>
                </a:solidFill>
              </a:rPr>
              <a:t>Bélanger</a:t>
            </a:r>
            <a:endParaRPr lang="en-CA" b="1" dirty="0">
              <a:solidFill>
                <a:schemeClr val="bg1"/>
              </a:solidFill>
            </a:endParaRPr>
          </a:p>
        </p:txBody>
      </p:sp>
    </p:spTree>
    <p:extLst>
      <p:ext uri="{BB962C8B-B14F-4D97-AF65-F5344CB8AC3E}">
        <p14:creationId xmlns:p14="http://schemas.microsoft.com/office/powerpoint/2010/main" val="260483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7A98386E-467B-48E6-A983-EB9317D78782}"/>
              </a:ext>
            </a:extLst>
          </p:cNvPr>
          <p:cNvPicPr>
            <a:picLocks noGrp="1" noChangeAspect="1" noChangeArrowheads="1"/>
          </p:cNvPicPr>
          <p:nvPr>
            <p:ph sz="half" idx="2"/>
          </p:nvPr>
        </p:nvPicPr>
        <p:blipFill rotWithShape="1">
          <a:blip r:embed="rId3" cstate="print"/>
          <a:srcRect l="2129"/>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p:spPr>
      </p:pic>
      <p:sp useBgFill="1">
        <p:nvSpPr>
          <p:cNvPr id="15" name="Freeform: Shape 1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954BB2-AAC0-4148-B4CA-17AF17CDB8A0}"/>
              </a:ext>
            </a:extLst>
          </p:cNvPr>
          <p:cNvSpPr>
            <a:spLocks noGrp="1"/>
          </p:cNvSpPr>
          <p:nvPr>
            <p:ph type="title"/>
          </p:nvPr>
        </p:nvSpPr>
        <p:spPr>
          <a:xfrm>
            <a:off x="371094" y="1254506"/>
            <a:ext cx="3879893" cy="1125728"/>
          </a:xfrm>
        </p:spPr>
        <p:txBody>
          <a:bodyPr vert="horz" lIns="91440" tIns="45720" rIns="91440" bIns="45720" rtlCol="0" anchor="b">
            <a:normAutofit fontScale="90000"/>
          </a:bodyPr>
          <a:lstStyle/>
          <a:p>
            <a:r>
              <a:rPr lang="en-US" sz="2800" dirty="0">
                <a:solidFill>
                  <a:schemeClr val="tx1"/>
                </a:solidFill>
              </a:rPr>
              <a:t>One of the biggest Canadian trials in history looked at 5 decades of tobacco industry behaviour</a:t>
            </a:r>
          </a:p>
        </p:txBody>
      </p:sp>
      <p:sp>
        <p:nvSpPr>
          <p:cNvPr id="19" name="Rectangle 1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4F6A503-1B50-4971-BFAB-87203C0C2D0D}"/>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dirty="0"/>
              <a:t>Quebec claims tried together in Quebec Superior Court by Justice Brian Riordan.</a:t>
            </a:r>
          </a:p>
          <a:p>
            <a:pPr lvl="1"/>
            <a:r>
              <a:rPr lang="en-US" sz="1700" dirty="0"/>
              <a:t>33 months: </a:t>
            </a:r>
          </a:p>
          <a:p>
            <a:pPr lvl="2"/>
            <a:r>
              <a:rPr lang="en-US" sz="1700" dirty="0"/>
              <a:t>March 2, 2012 to December 11, 2014</a:t>
            </a:r>
          </a:p>
          <a:p>
            <a:pPr lvl="1"/>
            <a:r>
              <a:rPr lang="en-US" sz="1700" dirty="0"/>
              <a:t>250+ days of hearings</a:t>
            </a:r>
          </a:p>
          <a:p>
            <a:pPr lvl="2"/>
            <a:r>
              <a:rPr lang="en-US" sz="1700" dirty="0"/>
              <a:t>72 witnesses</a:t>
            </a:r>
          </a:p>
          <a:p>
            <a:pPr lvl="2"/>
            <a:r>
              <a:rPr lang="en-US" sz="1700" dirty="0"/>
              <a:t>42,000 exhibits</a:t>
            </a:r>
          </a:p>
          <a:p>
            <a:pPr lvl="1"/>
            <a:r>
              <a:rPr lang="en-US" sz="1700" dirty="0"/>
              <a:t>30+ interlocutory appeals</a:t>
            </a:r>
          </a:p>
          <a:p>
            <a:pPr marL="457200" lvl="1"/>
            <a:endParaRPr lang="en-US" sz="1700" dirty="0"/>
          </a:p>
        </p:txBody>
      </p:sp>
      <p:pic>
        <p:nvPicPr>
          <p:cNvPr id="5" name="Picture 4">
            <a:extLst>
              <a:ext uri="{FF2B5EF4-FFF2-40B4-BE49-F238E27FC236}">
                <a16:creationId xmlns:a16="http://schemas.microsoft.com/office/drawing/2014/main" id="{2E1F6FC9-B7C7-4FC1-991B-46B10D5959DC}"/>
              </a:ext>
            </a:extLst>
          </p:cNvPr>
          <p:cNvPicPr>
            <a:picLocks noChangeAspect="1" noChangeArrowheads="1"/>
          </p:cNvPicPr>
          <p:nvPr/>
        </p:nvPicPr>
        <p:blipFill>
          <a:blip r:embed="rId4" cstate="print"/>
          <a:srcRect/>
          <a:stretch>
            <a:fillRect/>
          </a:stretch>
        </p:blipFill>
        <p:spPr bwMode="auto">
          <a:xfrm>
            <a:off x="13102898" y="620688"/>
            <a:ext cx="4025132" cy="2370825"/>
          </a:xfrm>
          <a:prstGeom prst="rect">
            <a:avLst/>
          </a:prstGeom>
          <a:noFill/>
          <a:ln w="9525">
            <a:noFill/>
            <a:miter lim="800000"/>
            <a:headEnd/>
            <a:tailEnd/>
          </a:ln>
        </p:spPr>
      </p:pic>
      <p:pic>
        <p:nvPicPr>
          <p:cNvPr id="6" name="Picture 5">
            <a:extLst>
              <a:ext uri="{FF2B5EF4-FFF2-40B4-BE49-F238E27FC236}">
                <a16:creationId xmlns:a16="http://schemas.microsoft.com/office/drawing/2014/main" id="{0F3242EB-43FA-413B-8DCC-F6EEE3F56C81}"/>
              </a:ext>
            </a:extLst>
          </p:cNvPr>
          <p:cNvPicPr>
            <a:picLocks noChangeAspect="1" noChangeArrowheads="1"/>
          </p:cNvPicPr>
          <p:nvPr/>
        </p:nvPicPr>
        <p:blipFill>
          <a:blip r:embed="rId5" cstate="print"/>
          <a:srcRect/>
          <a:stretch>
            <a:fillRect/>
          </a:stretch>
        </p:blipFill>
        <p:spPr bwMode="auto">
          <a:xfrm>
            <a:off x="13822978" y="1916832"/>
            <a:ext cx="4009533" cy="2187339"/>
          </a:xfrm>
          <a:prstGeom prst="rect">
            <a:avLst/>
          </a:prstGeom>
          <a:noFill/>
          <a:ln w="9525">
            <a:noFill/>
            <a:miter lim="800000"/>
            <a:headEnd/>
            <a:tailEnd/>
          </a:ln>
        </p:spPr>
      </p:pic>
      <p:pic>
        <p:nvPicPr>
          <p:cNvPr id="7" name="Picture 2">
            <a:extLst>
              <a:ext uri="{FF2B5EF4-FFF2-40B4-BE49-F238E27FC236}">
                <a16:creationId xmlns:a16="http://schemas.microsoft.com/office/drawing/2014/main" id="{C8CA33CE-A6BF-47E0-8FB4-EA64111B073E}"/>
              </a:ext>
            </a:extLst>
          </p:cNvPr>
          <p:cNvPicPr>
            <a:picLocks noChangeAspect="1" noChangeArrowheads="1"/>
          </p:cNvPicPr>
          <p:nvPr/>
        </p:nvPicPr>
        <p:blipFill>
          <a:blip r:embed="rId6" cstate="print"/>
          <a:srcRect/>
          <a:stretch>
            <a:fillRect/>
          </a:stretch>
        </p:blipFill>
        <p:spPr bwMode="auto">
          <a:xfrm>
            <a:off x="13318922" y="3429000"/>
            <a:ext cx="3996580" cy="2308460"/>
          </a:xfrm>
          <a:prstGeom prst="rect">
            <a:avLst/>
          </a:prstGeom>
          <a:noFill/>
          <a:ln w="9525">
            <a:noFill/>
            <a:miter lim="800000"/>
            <a:headEnd/>
            <a:tailEnd/>
          </a:ln>
        </p:spPr>
      </p:pic>
    </p:spTree>
    <p:extLst>
      <p:ext uri="{BB962C8B-B14F-4D97-AF65-F5344CB8AC3E}">
        <p14:creationId xmlns:p14="http://schemas.microsoft.com/office/powerpoint/2010/main" val="4026571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E35FEF0-004F-4B8F-94AC-9F825B5AFDCE}"/>
              </a:ext>
            </a:extLst>
          </p:cNvPr>
          <p:cNvSpPr>
            <a:spLocks noGrp="1"/>
          </p:cNvSpPr>
          <p:nvPr>
            <p:ph type="title"/>
          </p:nvPr>
        </p:nvSpPr>
        <p:spPr>
          <a:xfrm>
            <a:off x="621792" y="1161288"/>
            <a:ext cx="3602736" cy="4526280"/>
          </a:xfrm>
        </p:spPr>
        <p:txBody>
          <a:bodyPr>
            <a:normAutofit/>
          </a:bodyPr>
          <a:lstStyle/>
          <a:p>
            <a:r>
              <a:rPr lang="en-CA" sz="4400" dirty="0">
                <a:solidFill>
                  <a:schemeClr val="accent2">
                    <a:lumMod val="75000"/>
                  </a:schemeClr>
                </a:solidFill>
              </a:rPr>
              <a:t>6 judges unanimously agreed:</a:t>
            </a:r>
            <a:br>
              <a:rPr lang="en-CA" sz="4400" dirty="0">
                <a:solidFill>
                  <a:schemeClr val="accent2">
                    <a:lumMod val="75000"/>
                  </a:schemeClr>
                </a:solidFill>
              </a:rPr>
            </a:br>
            <a:br>
              <a:rPr lang="en-CA" dirty="0">
                <a:solidFill>
                  <a:schemeClr val="accent2">
                    <a:lumMod val="75000"/>
                  </a:schemeClr>
                </a:solidFill>
              </a:rPr>
            </a:br>
            <a:r>
              <a:rPr lang="en-CA" sz="3200" dirty="0">
                <a:solidFill>
                  <a:schemeClr val="accent2">
                    <a:lumMod val="75000"/>
                  </a:schemeClr>
                </a:solidFill>
              </a:rPr>
              <a:t>smokers were harmed because tobacco companies broke the law. </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8" name="Picture 2">
            <a:extLst>
              <a:ext uri="{FF2B5EF4-FFF2-40B4-BE49-F238E27FC236}">
                <a16:creationId xmlns:a16="http://schemas.microsoft.com/office/drawing/2014/main" id="{D4464366-93D6-419F-8C29-B6449A0DB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23"/>
          <a:stretch/>
        </p:blipFill>
        <p:spPr bwMode="auto">
          <a:xfrm>
            <a:off x="7994321" y="2702235"/>
            <a:ext cx="2514892" cy="21043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5B7A2A-C3FB-4A39-85AC-07FDAC587A5D}"/>
              </a:ext>
            </a:extLst>
          </p:cNvPr>
          <p:cNvSpPr txBox="1"/>
          <p:nvPr/>
        </p:nvSpPr>
        <p:spPr>
          <a:xfrm>
            <a:off x="5143951" y="3206495"/>
            <a:ext cx="2763764" cy="923330"/>
          </a:xfrm>
          <a:prstGeom prst="rect">
            <a:avLst/>
          </a:prstGeom>
          <a:noFill/>
        </p:spPr>
        <p:txBody>
          <a:bodyPr wrap="square" rtlCol="0">
            <a:spAutoFit/>
          </a:bodyPr>
          <a:lstStyle/>
          <a:p>
            <a:pPr algn="r"/>
            <a:r>
              <a:rPr lang="en-CA" b="1" dirty="0"/>
              <a:t>Quebec Court of Appeal</a:t>
            </a:r>
          </a:p>
          <a:p>
            <a:pPr algn="r"/>
            <a:r>
              <a:rPr lang="en-CA" dirty="0"/>
              <a:t>March 1, 2019</a:t>
            </a:r>
            <a:br>
              <a:rPr lang="en-CA" dirty="0"/>
            </a:br>
            <a:r>
              <a:rPr lang="en-CA" i="0" dirty="0">
                <a:solidFill>
                  <a:srgbClr val="212529"/>
                </a:solidFill>
                <a:effectLst/>
                <a:latin typeface="Open Sans"/>
              </a:rPr>
              <a:t>2019 QCCA 358</a:t>
            </a:r>
            <a:endParaRPr lang="en-CA" dirty="0"/>
          </a:p>
        </p:txBody>
      </p:sp>
      <p:sp>
        <p:nvSpPr>
          <p:cNvPr id="10" name="TextBox 9">
            <a:extLst>
              <a:ext uri="{FF2B5EF4-FFF2-40B4-BE49-F238E27FC236}">
                <a16:creationId xmlns:a16="http://schemas.microsoft.com/office/drawing/2014/main" id="{DAA8FB05-782C-4BA9-A93B-423158703999}"/>
              </a:ext>
            </a:extLst>
          </p:cNvPr>
          <p:cNvSpPr txBox="1"/>
          <p:nvPr/>
        </p:nvSpPr>
        <p:spPr>
          <a:xfrm>
            <a:off x="6825518" y="2815098"/>
            <a:ext cx="1269442" cy="369332"/>
          </a:xfrm>
          <a:prstGeom prst="rect">
            <a:avLst/>
          </a:prstGeom>
          <a:noFill/>
        </p:spPr>
        <p:txBody>
          <a:bodyPr wrap="square" rtlCol="0">
            <a:spAutoFit/>
          </a:bodyPr>
          <a:lstStyle/>
          <a:p>
            <a:r>
              <a:rPr lang="en-CA" b="1" dirty="0">
                <a:solidFill>
                  <a:srgbClr val="FF0000"/>
                </a:solidFill>
              </a:rPr>
              <a:t>Victory #2</a:t>
            </a:r>
          </a:p>
        </p:txBody>
      </p:sp>
      <p:grpSp>
        <p:nvGrpSpPr>
          <p:cNvPr id="12" name="Group 11">
            <a:extLst>
              <a:ext uri="{FF2B5EF4-FFF2-40B4-BE49-F238E27FC236}">
                <a16:creationId xmlns:a16="http://schemas.microsoft.com/office/drawing/2014/main" id="{86360818-BC6E-4E81-94AF-D609B1AD1847}"/>
              </a:ext>
            </a:extLst>
          </p:cNvPr>
          <p:cNvGrpSpPr/>
          <p:nvPr/>
        </p:nvGrpSpPr>
        <p:grpSpPr>
          <a:xfrm>
            <a:off x="9132115" y="559146"/>
            <a:ext cx="1377098" cy="2005553"/>
            <a:chOff x="838200" y="3429000"/>
            <a:chExt cx="1712495" cy="2465983"/>
          </a:xfrm>
        </p:grpSpPr>
        <p:pic>
          <p:nvPicPr>
            <p:cNvPr id="14" name="Content Placeholder 6" descr="http://1.bp.blogspot.com/-0rgGREiAKi0/UWi1RjT1kkI/AAAAAAAABMw/ox7RgOLcM5k/s1600/Brian+Riordan+en+toge.bmp">
              <a:extLst>
                <a:ext uri="{FF2B5EF4-FFF2-40B4-BE49-F238E27FC236}">
                  <a16:creationId xmlns:a16="http://schemas.microsoft.com/office/drawing/2014/main" id="{4953C2B8-947F-4A5F-A3F5-46BCA2418B46}"/>
                </a:ext>
              </a:extLst>
            </p:cNvPr>
            <p:cNvPicPr>
              <a:picLocks/>
            </p:cNvPicPr>
            <p:nvPr/>
          </p:nvPicPr>
          <p:blipFill>
            <a:blip r:embed="rId4" cstate="print"/>
            <a:srcRect/>
            <a:stretch>
              <a:fillRect/>
            </a:stretch>
          </p:blipFill>
          <p:spPr bwMode="auto">
            <a:xfrm>
              <a:off x="838200" y="3429000"/>
              <a:ext cx="1710753" cy="2159084"/>
            </a:xfrm>
            <a:prstGeom prst="rect">
              <a:avLst/>
            </a:prstGeom>
            <a:noFill/>
            <a:ln w="76200">
              <a:noFill/>
              <a:miter lim="800000"/>
              <a:headEnd/>
              <a:tailEnd/>
            </a:ln>
          </p:spPr>
        </p:pic>
        <p:sp>
          <p:nvSpPr>
            <p:cNvPr id="16" name="TextBox 15">
              <a:extLst>
                <a:ext uri="{FF2B5EF4-FFF2-40B4-BE49-F238E27FC236}">
                  <a16:creationId xmlns:a16="http://schemas.microsoft.com/office/drawing/2014/main" id="{66C39A99-559A-4317-B33B-AED6B66F1CA9}"/>
                </a:ext>
              </a:extLst>
            </p:cNvPr>
            <p:cNvSpPr txBox="1"/>
            <p:nvPr/>
          </p:nvSpPr>
          <p:spPr>
            <a:xfrm>
              <a:off x="838200" y="5617984"/>
              <a:ext cx="1712495" cy="276999"/>
            </a:xfrm>
            <a:prstGeom prst="rect">
              <a:avLst/>
            </a:prstGeom>
            <a:noFill/>
          </p:spPr>
          <p:txBody>
            <a:bodyPr wrap="square" rtlCol="0">
              <a:spAutoFit/>
            </a:bodyPr>
            <a:lstStyle/>
            <a:p>
              <a:pPr algn="ctr"/>
              <a:r>
                <a:rPr lang="en-CA" sz="1200" b="1" dirty="0"/>
                <a:t>Brian Riordan</a:t>
              </a:r>
            </a:p>
          </p:txBody>
        </p:sp>
      </p:grpSp>
      <p:sp>
        <p:nvSpPr>
          <p:cNvPr id="18" name="TextBox 17">
            <a:extLst>
              <a:ext uri="{FF2B5EF4-FFF2-40B4-BE49-F238E27FC236}">
                <a16:creationId xmlns:a16="http://schemas.microsoft.com/office/drawing/2014/main" id="{8F3ABD6F-E97C-4942-ADB6-245F12B31A5E}"/>
              </a:ext>
            </a:extLst>
          </p:cNvPr>
          <p:cNvSpPr txBox="1"/>
          <p:nvPr/>
        </p:nvSpPr>
        <p:spPr>
          <a:xfrm>
            <a:off x="6525833" y="720814"/>
            <a:ext cx="2386263" cy="1200329"/>
          </a:xfrm>
          <a:prstGeom prst="rect">
            <a:avLst/>
          </a:prstGeom>
          <a:noFill/>
        </p:spPr>
        <p:txBody>
          <a:bodyPr wrap="square" rtlCol="0">
            <a:spAutoFit/>
          </a:bodyPr>
          <a:lstStyle/>
          <a:p>
            <a:pPr algn="r"/>
            <a:r>
              <a:rPr lang="en-CA" b="1" dirty="0"/>
              <a:t>Quebec Superior Court </a:t>
            </a:r>
          </a:p>
          <a:p>
            <a:pPr algn="r"/>
            <a:r>
              <a:rPr lang="en-CA" dirty="0"/>
              <a:t>May 27, 2015</a:t>
            </a:r>
            <a:br>
              <a:rPr lang="en-CA" dirty="0"/>
            </a:br>
            <a:r>
              <a:rPr lang="en-CA" i="0" dirty="0">
                <a:solidFill>
                  <a:srgbClr val="212529"/>
                </a:solidFill>
                <a:effectLst/>
                <a:latin typeface="Open Sans"/>
              </a:rPr>
              <a:t>2015 QCCS 2382</a:t>
            </a:r>
            <a:endParaRPr lang="en-CA" dirty="0"/>
          </a:p>
          <a:p>
            <a:endParaRPr lang="en-CA" b="1" dirty="0"/>
          </a:p>
        </p:txBody>
      </p:sp>
      <p:sp>
        <p:nvSpPr>
          <p:cNvPr id="19" name="TextBox 18">
            <a:extLst>
              <a:ext uri="{FF2B5EF4-FFF2-40B4-BE49-F238E27FC236}">
                <a16:creationId xmlns:a16="http://schemas.microsoft.com/office/drawing/2014/main" id="{5383034E-430A-4309-91A6-32FAFC19E540}"/>
              </a:ext>
            </a:extLst>
          </p:cNvPr>
          <p:cNvSpPr txBox="1"/>
          <p:nvPr/>
        </p:nvSpPr>
        <p:spPr>
          <a:xfrm>
            <a:off x="7460239" y="1627728"/>
            <a:ext cx="1710753" cy="369332"/>
          </a:xfrm>
          <a:prstGeom prst="rect">
            <a:avLst/>
          </a:prstGeom>
          <a:noFill/>
        </p:spPr>
        <p:txBody>
          <a:bodyPr wrap="square" rtlCol="0">
            <a:spAutoFit/>
          </a:bodyPr>
          <a:lstStyle/>
          <a:p>
            <a:pPr algn="ctr"/>
            <a:r>
              <a:rPr lang="en-CA" b="1" dirty="0">
                <a:solidFill>
                  <a:srgbClr val="FF0000"/>
                </a:solidFill>
              </a:rPr>
              <a:t>Victory #1</a:t>
            </a:r>
          </a:p>
        </p:txBody>
      </p:sp>
      <p:pic>
        <p:nvPicPr>
          <p:cNvPr id="20" name="Picture 2">
            <a:extLst>
              <a:ext uri="{FF2B5EF4-FFF2-40B4-BE49-F238E27FC236}">
                <a16:creationId xmlns:a16="http://schemas.microsoft.com/office/drawing/2014/main" id="{9AD018AC-CF46-47D7-8AEB-A0C5F31422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0083"/>
          <a:stretch/>
        </p:blipFill>
        <p:spPr bwMode="auto">
          <a:xfrm>
            <a:off x="6767307" y="4635385"/>
            <a:ext cx="3750500" cy="210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3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E35FEF0-004F-4B8F-94AC-9F825B5AFDCE}"/>
              </a:ext>
            </a:extLst>
          </p:cNvPr>
          <p:cNvSpPr>
            <a:spLocks noGrp="1"/>
          </p:cNvSpPr>
          <p:nvPr>
            <p:ph type="title"/>
          </p:nvPr>
        </p:nvSpPr>
        <p:spPr>
          <a:xfrm>
            <a:off x="408707" y="1153571"/>
            <a:ext cx="3200400" cy="4461163"/>
          </a:xfrm>
        </p:spPr>
        <p:txBody>
          <a:bodyPr>
            <a:normAutofit/>
          </a:bodyPr>
          <a:lstStyle/>
          <a:p>
            <a:r>
              <a:rPr lang="en-CA" sz="3100" dirty="0">
                <a:solidFill>
                  <a:srgbClr val="FFFFFF"/>
                </a:solidFill>
              </a:rPr>
              <a:t>The companies broke 4 Quebec laws. </a:t>
            </a:r>
            <a:br>
              <a:rPr lang="en-CA" sz="3100" dirty="0">
                <a:solidFill>
                  <a:srgbClr val="FFFFFF"/>
                </a:solidFill>
              </a:rPr>
            </a:br>
            <a:br>
              <a:rPr lang="en-CA" sz="3100" dirty="0">
                <a:solidFill>
                  <a:srgbClr val="FFFFFF"/>
                </a:solidFill>
              </a:rPr>
            </a:br>
            <a:r>
              <a:rPr lang="en-CA" sz="3100" dirty="0">
                <a:solidFill>
                  <a:srgbClr val="FFFFFF"/>
                </a:solidFill>
              </a:rPr>
              <a:t>They were ordered to pay $13+ billion in compensation to 100,000 injured Quebec smokers.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4E8FE0BF-342B-432C-A08B-0516E1402426}"/>
              </a:ext>
            </a:extLst>
          </p:cNvPr>
          <p:cNvSpPr>
            <a:spLocks noGrp="1"/>
          </p:cNvSpPr>
          <p:nvPr>
            <p:ph idx="1"/>
          </p:nvPr>
        </p:nvSpPr>
        <p:spPr>
          <a:xfrm>
            <a:off x="4447308" y="591344"/>
            <a:ext cx="6906491" cy="5585619"/>
          </a:xfrm>
        </p:spPr>
        <p:txBody>
          <a:bodyPr anchor="ctr">
            <a:normAutofit/>
          </a:bodyPr>
          <a:lstStyle/>
          <a:p>
            <a:pPr lvl="0"/>
            <a:r>
              <a:rPr lang="en-CA" sz="1600" b="1" dirty="0"/>
              <a:t>failure to inform the public health authorities </a:t>
            </a:r>
            <a:r>
              <a:rPr lang="en-CA" sz="1600" dirty="0"/>
              <a:t>or the public directly about the health effects of smoking;</a:t>
            </a:r>
          </a:p>
          <a:p>
            <a:pPr lvl="0"/>
            <a:r>
              <a:rPr lang="en-CA" sz="1600" b="1" dirty="0"/>
              <a:t>Knowingly making false and incomplete public statements</a:t>
            </a:r>
            <a:r>
              <a:rPr lang="en-CA" sz="1600" dirty="0"/>
              <a:t> about the risks and dangers of smoking;</a:t>
            </a:r>
          </a:p>
          <a:p>
            <a:pPr lvl="0"/>
            <a:r>
              <a:rPr lang="en-CA" sz="1600" b="1" dirty="0"/>
              <a:t>false or misleading representations</a:t>
            </a:r>
            <a:r>
              <a:rPr lang="en-CA" sz="1600" dirty="0"/>
              <a:t>, as manufacturers or advertisers, to consumers by giving the general impression that smoking was not harmful to health.</a:t>
            </a:r>
          </a:p>
          <a:p>
            <a:pPr lvl="0"/>
            <a:r>
              <a:rPr lang="en-CA" sz="1600" b="1" dirty="0"/>
              <a:t>lobbying to keep knowingly incomplete and insufficient warnings </a:t>
            </a:r>
            <a:r>
              <a:rPr lang="en-CA" sz="1600" dirty="0"/>
              <a:t>placed on cigarette packages;</a:t>
            </a:r>
          </a:p>
          <a:p>
            <a:pPr lvl="0"/>
            <a:r>
              <a:rPr lang="en-CA" sz="1600" b="1" dirty="0"/>
              <a:t>collusion among themselves and other tobacco manufacturers </a:t>
            </a:r>
            <a:r>
              <a:rPr lang="en-CA" sz="1600" dirty="0"/>
              <a:t>in order to impede the public from learning of health-related information about smoking;</a:t>
            </a:r>
          </a:p>
          <a:p>
            <a:pPr lvl="0"/>
            <a:r>
              <a:rPr lang="en-CA" sz="1600" b="1" dirty="0"/>
              <a:t>unlawful interference with the right to life</a:t>
            </a:r>
            <a:r>
              <a:rPr lang="en-CA" sz="1600" dirty="0"/>
              <a:t>, security and integrity of the Quebec Victims;</a:t>
            </a:r>
          </a:p>
          <a:p>
            <a:pPr lvl="0"/>
            <a:r>
              <a:rPr lang="en-CA" sz="1600" b="1" dirty="0"/>
              <a:t>failure, as manufacturers or advertisers, to mention an important fact</a:t>
            </a:r>
            <a:r>
              <a:rPr lang="en-CA" sz="1600" dirty="0"/>
              <a:t> in representations made to consumers; and</a:t>
            </a:r>
          </a:p>
          <a:p>
            <a:pPr lvl="0"/>
            <a:r>
              <a:rPr lang="en-CA" sz="1600" b="1" dirty="0"/>
              <a:t>false or misleading representations</a:t>
            </a:r>
            <a:r>
              <a:rPr lang="en-CA" sz="1600" dirty="0"/>
              <a:t>, as manufacturers or advertisers, to consumers by giving the general impression that smoking was not harmful to health.</a:t>
            </a:r>
          </a:p>
        </p:txBody>
      </p:sp>
    </p:spTree>
    <p:extLst>
      <p:ext uri="{BB962C8B-B14F-4D97-AF65-F5344CB8AC3E}">
        <p14:creationId xmlns:p14="http://schemas.microsoft.com/office/powerpoint/2010/main" val="2553306159"/>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4D26"/>
      </a:dk2>
      <a:lt2>
        <a:srgbClr val="FEFAC9"/>
      </a:lt2>
      <a:accent1>
        <a:srgbClr val="A5B592"/>
      </a:accent1>
      <a:accent2>
        <a:srgbClr val="F3A447"/>
      </a:accent2>
      <a:accent3>
        <a:srgbClr val="E7BC29"/>
      </a:accent3>
      <a:accent4>
        <a:srgbClr val="BFBFBF"/>
      </a:accent4>
      <a:accent5>
        <a:srgbClr val="DD7E0E"/>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16173</TotalTime>
  <Words>4884</Words>
  <Application>Microsoft Office PowerPoint</Application>
  <PresentationFormat>Widescreen</PresentationFormat>
  <Paragraphs>360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Open Sans</vt:lpstr>
      <vt:lpstr>Office Theme</vt:lpstr>
      <vt:lpstr> A quarter century later:  Canada’s tobacco lawsuits </vt:lpstr>
      <vt:lpstr>Outline</vt:lpstr>
      <vt:lpstr>For decades, tobacco control advocates have supported tobacco litigation</vt:lpstr>
      <vt:lpstr>More tobacco lawsuits filed in Canada than in any other country outside USA.</vt:lpstr>
      <vt:lpstr>PowerPoint Presentation</vt:lpstr>
      <vt:lpstr>Quebec: Conditions for tobacco class action uniquely in place. </vt:lpstr>
      <vt:lpstr>One of the biggest Canadian trials in history looked at 5 decades of tobacco industry behaviour</vt:lpstr>
      <vt:lpstr>6 judges unanimously agreed:  smokers were harmed because tobacco companies broke the law. </vt:lpstr>
      <vt:lpstr>The companies broke 4 Quebec laws.   They were ordered to pay $13+ billion in compensation to 100,000 injured Quebec smokers.</vt:lpstr>
      <vt:lpstr>What was expected to happen next…</vt:lpstr>
      <vt:lpstr>What happened instead….</vt:lpstr>
      <vt:lpstr>PowerPoint Presentation</vt:lpstr>
      <vt:lpstr>The Plans:  1,300-ish pages * 134 pages of terms * 24 Schedules  3 near-identical plans for each company </vt:lpstr>
      <vt:lpstr>The CCAA  “Plan of Compromise” </vt:lpstr>
      <vt:lpstr> $32.5 billion:  * $6.3 billion to smokers * $1 billion for foundation  * $24.725 billion to provincial governments * $135 million in other payments  *$13-ish billion paid immediately (from savings during CCAA) * $20-ish billion to be paid in annual installments calculated as 85% of net revenue on tobacco sales (falling by 5% every 5 years to 70%) * completion expected to take 20 or more years    </vt:lpstr>
      <vt:lpstr>Compensation is a fraction of damage ..  3.4 cents on the dollar  </vt:lpstr>
      <vt:lpstr>WORLD  FIRST:  Collective damages to injured smokers </vt:lpstr>
      <vt:lpstr>The financial reality:   The companies caused more harm than they can afford to pay for. </vt:lpstr>
      <vt:lpstr>On average, compensation is comparable to: * having raised tax revenues by 39% since suits filed * having raised tax revenues by 27% over past 20 years  * upfront payment double tobacco tax revenues in 2023-24.  </vt:lpstr>
      <vt:lpstr>NOT INCLUDED in the compromise plan:  measure to reduce tobacco use </vt:lpstr>
      <vt:lpstr>WHO WON? WHO LOST? </vt:lpstr>
      <vt:lpstr>Private interest vs / ≠ Public interest vs / ≠ Public Health Interest</vt:lpstr>
      <vt:lpstr>How did we get to an outcome with no public health measures?</vt:lpstr>
      <vt:lpstr>In hindsight, how could we have done better?</vt:lpstr>
      <vt:lpstr>Thank you.    You can follow events at  tobaccotrial.blogspot.ca  contact: ccallard@smoke-free.ca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Canada’s 20-year lawsuits against tobacco companies</dc:title>
  <dc:creator>Cynthia Callard</dc:creator>
  <cp:lastModifiedBy>Cynthia Callard</cp:lastModifiedBy>
  <cp:revision>76</cp:revision>
  <cp:lastPrinted>2020-12-01T15:54:33Z</cp:lastPrinted>
  <dcterms:created xsi:type="dcterms:W3CDTF">2020-11-30T14:48:06Z</dcterms:created>
  <dcterms:modified xsi:type="dcterms:W3CDTF">2025-08-08T11:45:50Z</dcterms:modified>
</cp:coreProperties>
</file>